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9" r:id="rId18"/>
    <p:sldId id="280" r:id="rId19"/>
    <p:sldId id="27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2297" autoAdjust="0"/>
    <p:restoredTop sz="80616" autoAdjust="0"/>
  </p:normalViewPr>
  <p:slideViewPr>
    <p:cSldViewPr snapToGrid="0">
      <p:cViewPr varScale="1">
        <p:scale>
          <a:sx n="38" d="100"/>
          <a:sy n="38" d="100"/>
        </p:scale>
        <p:origin x="84" y="504"/>
      </p:cViewPr>
      <p:guideLst>
        <p:guide orient="horz" pos="2160"/>
        <p:guide pos="3840"/>
      </p:guideLst>
    </p:cSldViewPr>
  </p:slideViewPr>
  <p:notesTextViewPr>
    <p:cViewPr>
      <p:scale>
        <a:sx n="1" d="1"/>
        <a:sy n="1" d="1"/>
      </p:scale>
      <p:origin x="0" y="0"/>
    </p:cViewPr>
  </p:notesTextViewPr>
  <p:notesViewPr>
    <p:cSldViewPr snapToGrid="0">
      <p:cViewPr varScale="1">
        <p:scale>
          <a:sx n="56" d="100"/>
          <a:sy n="56" d="100"/>
        </p:scale>
        <p:origin x="1518"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60C641-40E8-4C18-B6AC-0B82500E2BC6}" type="doc">
      <dgm:prSet loTypeId="urn:microsoft.com/office/officeart/2005/8/layout/venn1" loCatId="relationship" qsTypeId="urn:microsoft.com/office/officeart/2005/8/quickstyle/simple1" qsCatId="simple" csTypeId="urn:microsoft.com/office/officeart/2005/8/colors/accent1_2" csCatId="accent1" phldr="1"/>
      <dgm:spPr/>
    </dgm:pt>
    <dgm:pt modelId="{411B2A06-5D09-4F4E-8B7C-57753E325818}">
      <dgm:prSet phldrT="[Text]" custT="1"/>
      <dgm:spPr/>
      <dgm:t>
        <a:bodyPr/>
        <a:lstStyle/>
        <a:p>
          <a:r>
            <a:rPr lang="en-GB" sz="2800" dirty="0" smtClean="0">
              <a:latin typeface="Arial" panose="020B0604020202020204" pitchFamily="34" charset="0"/>
              <a:ea typeface="Open Sans Light" panose="020B0306030504020204" pitchFamily="34" charset="0"/>
              <a:cs typeface="Arial" panose="020B0604020202020204" pitchFamily="34" charset="0"/>
            </a:rPr>
            <a:t>Individual centred </a:t>
          </a:r>
          <a:endParaRPr lang="en-GB" sz="2800" dirty="0">
            <a:latin typeface="Arial" panose="020B0604020202020204" pitchFamily="34" charset="0"/>
            <a:ea typeface="Open Sans Light" panose="020B0306030504020204" pitchFamily="34" charset="0"/>
            <a:cs typeface="Arial" panose="020B0604020202020204" pitchFamily="34" charset="0"/>
          </a:endParaRPr>
        </a:p>
      </dgm:t>
    </dgm:pt>
    <dgm:pt modelId="{D3DE7547-98E8-4417-A3CE-31A075DCA933}" type="parTrans" cxnId="{04EBD437-08AA-4468-84BF-C8A17BE3C854}">
      <dgm:prSet/>
      <dgm:spPr/>
      <dgm:t>
        <a:bodyPr/>
        <a:lstStyle/>
        <a:p>
          <a:endParaRPr lang="en-GB"/>
        </a:p>
      </dgm:t>
    </dgm:pt>
    <dgm:pt modelId="{FF77C737-079A-416D-9562-33DA285AC4F9}" type="sibTrans" cxnId="{04EBD437-08AA-4468-84BF-C8A17BE3C854}">
      <dgm:prSet/>
      <dgm:spPr/>
      <dgm:t>
        <a:bodyPr/>
        <a:lstStyle/>
        <a:p>
          <a:endParaRPr lang="en-GB"/>
        </a:p>
      </dgm:t>
    </dgm:pt>
    <dgm:pt modelId="{789DE3D4-05F4-4E33-B58D-7F897C1E5CA9}">
      <dgm:prSet phldrT="[Text]" custT="1"/>
      <dgm:spPr>
        <a:solidFill>
          <a:srgbClr val="EC008C"/>
        </a:solidFill>
      </dgm:spPr>
      <dgm:t>
        <a:bodyPr/>
        <a:lstStyle/>
        <a:p>
          <a:pPr algn="l"/>
          <a:r>
            <a:rPr lang="en-GB" sz="2800" dirty="0" smtClean="0">
              <a:latin typeface="Arial" panose="020B0604020202020204" pitchFamily="34" charset="0"/>
              <a:ea typeface="Open Sans Light" panose="020B0306030504020204" pitchFamily="34" charset="0"/>
              <a:cs typeface="Arial" panose="020B0604020202020204" pitchFamily="34" charset="0"/>
            </a:rPr>
            <a:t>Socio - cultural</a:t>
          </a:r>
          <a:endParaRPr lang="en-GB" sz="2800" dirty="0">
            <a:latin typeface="Arial" panose="020B0604020202020204" pitchFamily="34" charset="0"/>
            <a:ea typeface="Open Sans Light" panose="020B0306030504020204" pitchFamily="34" charset="0"/>
            <a:cs typeface="Arial" panose="020B0604020202020204" pitchFamily="34" charset="0"/>
          </a:endParaRPr>
        </a:p>
      </dgm:t>
    </dgm:pt>
    <dgm:pt modelId="{127AC543-573C-460A-87F1-FF25FB7E6A36}" type="parTrans" cxnId="{1B4377BF-1A98-4DD7-81E2-7E19547E9991}">
      <dgm:prSet/>
      <dgm:spPr/>
      <dgm:t>
        <a:bodyPr/>
        <a:lstStyle/>
        <a:p>
          <a:endParaRPr lang="en-GB"/>
        </a:p>
      </dgm:t>
    </dgm:pt>
    <dgm:pt modelId="{BA2B0DE6-5DBF-44F4-B8B7-C836C0B54B50}" type="sibTrans" cxnId="{1B4377BF-1A98-4DD7-81E2-7E19547E9991}">
      <dgm:prSet/>
      <dgm:spPr/>
      <dgm:t>
        <a:bodyPr/>
        <a:lstStyle/>
        <a:p>
          <a:endParaRPr lang="en-GB"/>
        </a:p>
      </dgm:t>
    </dgm:pt>
    <dgm:pt modelId="{470EE469-C008-48E5-A2AF-EBFDA052BB43}">
      <dgm:prSet phldrT="[Text]" custT="1"/>
      <dgm:spPr>
        <a:solidFill>
          <a:srgbClr val="FFFF00">
            <a:alpha val="50000"/>
          </a:srgbClr>
        </a:solidFill>
      </dgm:spPr>
      <dgm:t>
        <a:bodyPr/>
        <a:lstStyle/>
        <a:p>
          <a:pPr algn="r"/>
          <a:r>
            <a:rPr lang="en-GB" sz="2800" dirty="0" smtClean="0">
              <a:latin typeface="Arial" panose="020B0604020202020204" pitchFamily="34" charset="0"/>
              <a:ea typeface="Open Sans Light" panose="020B0306030504020204" pitchFamily="34" charset="0"/>
              <a:cs typeface="Arial" panose="020B0604020202020204" pitchFamily="34" charset="0"/>
            </a:rPr>
            <a:t>Family centred </a:t>
          </a:r>
          <a:endParaRPr lang="en-GB" sz="2800" dirty="0">
            <a:latin typeface="Arial" panose="020B0604020202020204" pitchFamily="34" charset="0"/>
            <a:ea typeface="Open Sans Light" panose="020B0306030504020204" pitchFamily="34" charset="0"/>
            <a:cs typeface="Arial" panose="020B0604020202020204" pitchFamily="34" charset="0"/>
          </a:endParaRPr>
        </a:p>
      </dgm:t>
    </dgm:pt>
    <dgm:pt modelId="{774EA070-7422-42D5-B50B-08C29590B9A8}" type="parTrans" cxnId="{AD94C4A8-415E-4EF9-A6B7-82CEDF968FC1}">
      <dgm:prSet/>
      <dgm:spPr/>
      <dgm:t>
        <a:bodyPr/>
        <a:lstStyle/>
        <a:p>
          <a:endParaRPr lang="en-GB"/>
        </a:p>
      </dgm:t>
    </dgm:pt>
    <dgm:pt modelId="{315CE85C-1726-4180-8F7C-47193CBA983C}" type="sibTrans" cxnId="{AD94C4A8-415E-4EF9-A6B7-82CEDF968FC1}">
      <dgm:prSet/>
      <dgm:spPr/>
      <dgm:t>
        <a:bodyPr/>
        <a:lstStyle/>
        <a:p>
          <a:endParaRPr lang="en-GB"/>
        </a:p>
      </dgm:t>
    </dgm:pt>
    <dgm:pt modelId="{3A8826E3-3895-44DE-9C2A-57E96245EB3E}" type="pres">
      <dgm:prSet presAssocID="{7D60C641-40E8-4C18-B6AC-0B82500E2BC6}" presName="compositeShape" presStyleCnt="0">
        <dgm:presLayoutVars>
          <dgm:chMax val="7"/>
          <dgm:dir/>
          <dgm:resizeHandles val="exact"/>
        </dgm:presLayoutVars>
      </dgm:prSet>
      <dgm:spPr/>
    </dgm:pt>
    <dgm:pt modelId="{CA7CE1D7-E4EE-4D24-8022-E99189C7538E}" type="pres">
      <dgm:prSet presAssocID="{411B2A06-5D09-4F4E-8B7C-57753E325818}" presName="circ1" presStyleLbl="vennNode1" presStyleIdx="0" presStyleCnt="3" custLinFactNeighborX="3332" custLinFactNeighborY="-3511"/>
      <dgm:spPr/>
      <dgm:t>
        <a:bodyPr/>
        <a:lstStyle/>
        <a:p>
          <a:endParaRPr lang="en-GB"/>
        </a:p>
      </dgm:t>
    </dgm:pt>
    <dgm:pt modelId="{F473F5E0-84B8-4DD2-8172-06F157221D3F}" type="pres">
      <dgm:prSet presAssocID="{411B2A06-5D09-4F4E-8B7C-57753E325818}" presName="circ1Tx" presStyleLbl="revTx" presStyleIdx="0" presStyleCnt="0">
        <dgm:presLayoutVars>
          <dgm:chMax val="0"/>
          <dgm:chPref val="0"/>
          <dgm:bulletEnabled val="1"/>
        </dgm:presLayoutVars>
      </dgm:prSet>
      <dgm:spPr/>
      <dgm:t>
        <a:bodyPr/>
        <a:lstStyle/>
        <a:p>
          <a:endParaRPr lang="en-GB"/>
        </a:p>
      </dgm:t>
    </dgm:pt>
    <dgm:pt modelId="{695988C6-C636-4E14-A87B-8075A6B5C636}" type="pres">
      <dgm:prSet presAssocID="{789DE3D4-05F4-4E33-B58D-7F897C1E5CA9}" presName="circ2" presStyleLbl="vennNode1" presStyleIdx="1" presStyleCnt="3" custLinFactNeighborX="16662" custLinFactNeighborY="8093"/>
      <dgm:spPr/>
      <dgm:t>
        <a:bodyPr/>
        <a:lstStyle/>
        <a:p>
          <a:endParaRPr lang="en-GB"/>
        </a:p>
      </dgm:t>
    </dgm:pt>
    <dgm:pt modelId="{BDA71A40-2A16-4D03-8638-91672FC33339}" type="pres">
      <dgm:prSet presAssocID="{789DE3D4-05F4-4E33-B58D-7F897C1E5CA9}" presName="circ2Tx" presStyleLbl="revTx" presStyleIdx="0" presStyleCnt="0">
        <dgm:presLayoutVars>
          <dgm:chMax val="0"/>
          <dgm:chPref val="0"/>
          <dgm:bulletEnabled val="1"/>
        </dgm:presLayoutVars>
      </dgm:prSet>
      <dgm:spPr/>
      <dgm:t>
        <a:bodyPr/>
        <a:lstStyle/>
        <a:p>
          <a:endParaRPr lang="en-GB"/>
        </a:p>
      </dgm:t>
    </dgm:pt>
    <dgm:pt modelId="{E194E2BB-299D-4A88-B1F6-306C3F127ADB}" type="pres">
      <dgm:prSet presAssocID="{470EE469-C008-48E5-A2AF-EBFDA052BB43}" presName="circ3" presStyleLbl="vennNode1" presStyleIdx="2" presStyleCnt="3" custLinFactNeighborX="477" custLinFactNeighborY="1607"/>
      <dgm:spPr/>
      <dgm:t>
        <a:bodyPr/>
        <a:lstStyle/>
        <a:p>
          <a:endParaRPr lang="en-GB"/>
        </a:p>
      </dgm:t>
    </dgm:pt>
    <dgm:pt modelId="{286AE424-1C9E-467E-BC92-4D9F0DE1C344}" type="pres">
      <dgm:prSet presAssocID="{470EE469-C008-48E5-A2AF-EBFDA052BB43}" presName="circ3Tx" presStyleLbl="revTx" presStyleIdx="0" presStyleCnt="0">
        <dgm:presLayoutVars>
          <dgm:chMax val="0"/>
          <dgm:chPref val="0"/>
          <dgm:bulletEnabled val="1"/>
        </dgm:presLayoutVars>
      </dgm:prSet>
      <dgm:spPr/>
      <dgm:t>
        <a:bodyPr/>
        <a:lstStyle/>
        <a:p>
          <a:endParaRPr lang="en-GB"/>
        </a:p>
      </dgm:t>
    </dgm:pt>
  </dgm:ptLst>
  <dgm:cxnLst>
    <dgm:cxn modelId="{364DE598-BA6A-42D5-A454-4011CD16B118}" type="presOf" srcId="{470EE469-C008-48E5-A2AF-EBFDA052BB43}" destId="{E194E2BB-299D-4A88-B1F6-306C3F127ADB}" srcOrd="0" destOrd="0" presId="urn:microsoft.com/office/officeart/2005/8/layout/venn1"/>
    <dgm:cxn modelId="{160C9A5E-52AA-4775-87F3-30194478480D}" type="presOf" srcId="{789DE3D4-05F4-4E33-B58D-7F897C1E5CA9}" destId="{BDA71A40-2A16-4D03-8638-91672FC33339}" srcOrd="1" destOrd="0" presId="urn:microsoft.com/office/officeart/2005/8/layout/venn1"/>
    <dgm:cxn modelId="{1B4377BF-1A98-4DD7-81E2-7E19547E9991}" srcId="{7D60C641-40E8-4C18-B6AC-0B82500E2BC6}" destId="{789DE3D4-05F4-4E33-B58D-7F897C1E5CA9}" srcOrd="1" destOrd="0" parTransId="{127AC543-573C-460A-87F1-FF25FB7E6A36}" sibTransId="{BA2B0DE6-5DBF-44F4-B8B7-C836C0B54B50}"/>
    <dgm:cxn modelId="{2B43DD64-61FC-4788-B540-EF48F7790060}" type="presOf" srcId="{789DE3D4-05F4-4E33-B58D-7F897C1E5CA9}" destId="{695988C6-C636-4E14-A87B-8075A6B5C636}" srcOrd="0" destOrd="0" presId="urn:microsoft.com/office/officeart/2005/8/layout/venn1"/>
    <dgm:cxn modelId="{AD94C4A8-415E-4EF9-A6B7-82CEDF968FC1}" srcId="{7D60C641-40E8-4C18-B6AC-0B82500E2BC6}" destId="{470EE469-C008-48E5-A2AF-EBFDA052BB43}" srcOrd="2" destOrd="0" parTransId="{774EA070-7422-42D5-B50B-08C29590B9A8}" sibTransId="{315CE85C-1726-4180-8F7C-47193CBA983C}"/>
    <dgm:cxn modelId="{C717DC9B-B935-4015-9243-814991CA180E}" type="presOf" srcId="{7D60C641-40E8-4C18-B6AC-0B82500E2BC6}" destId="{3A8826E3-3895-44DE-9C2A-57E96245EB3E}" srcOrd="0" destOrd="0" presId="urn:microsoft.com/office/officeart/2005/8/layout/venn1"/>
    <dgm:cxn modelId="{1C0EBCB3-0D5E-4FFD-B6FF-617EE3B0E8BA}" type="presOf" srcId="{411B2A06-5D09-4F4E-8B7C-57753E325818}" destId="{F473F5E0-84B8-4DD2-8172-06F157221D3F}" srcOrd="1" destOrd="0" presId="urn:microsoft.com/office/officeart/2005/8/layout/venn1"/>
    <dgm:cxn modelId="{04EBD437-08AA-4468-84BF-C8A17BE3C854}" srcId="{7D60C641-40E8-4C18-B6AC-0B82500E2BC6}" destId="{411B2A06-5D09-4F4E-8B7C-57753E325818}" srcOrd="0" destOrd="0" parTransId="{D3DE7547-98E8-4417-A3CE-31A075DCA933}" sibTransId="{FF77C737-079A-416D-9562-33DA285AC4F9}"/>
    <dgm:cxn modelId="{B07667B7-AD87-40FD-830C-C165EB04F343}" type="presOf" srcId="{411B2A06-5D09-4F4E-8B7C-57753E325818}" destId="{CA7CE1D7-E4EE-4D24-8022-E99189C7538E}" srcOrd="0" destOrd="0" presId="urn:microsoft.com/office/officeart/2005/8/layout/venn1"/>
    <dgm:cxn modelId="{0F2F749B-07A6-499C-9CA6-E25EEB5931F5}" type="presOf" srcId="{470EE469-C008-48E5-A2AF-EBFDA052BB43}" destId="{286AE424-1C9E-467E-BC92-4D9F0DE1C344}" srcOrd="1" destOrd="0" presId="urn:microsoft.com/office/officeart/2005/8/layout/venn1"/>
    <dgm:cxn modelId="{776053B1-D0B8-4F82-A233-52230DDF8AA0}" type="presParOf" srcId="{3A8826E3-3895-44DE-9C2A-57E96245EB3E}" destId="{CA7CE1D7-E4EE-4D24-8022-E99189C7538E}" srcOrd="0" destOrd="0" presId="urn:microsoft.com/office/officeart/2005/8/layout/venn1"/>
    <dgm:cxn modelId="{9257EFEE-0471-4020-AE02-5BF0603CF885}" type="presParOf" srcId="{3A8826E3-3895-44DE-9C2A-57E96245EB3E}" destId="{F473F5E0-84B8-4DD2-8172-06F157221D3F}" srcOrd="1" destOrd="0" presId="urn:microsoft.com/office/officeart/2005/8/layout/venn1"/>
    <dgm:cxn modelId="{8D9CA365-D844-4C60-B550-580D869E6A84}" type="presParOf" srcId="{3A8826E3-3895-44DE-9C2A-57E96245EB3E}" destId="{695988C6-C636-4E14-A87B-8075A6B5C636}" srcOrd="2" destOrd="0" presId="urn:microsoft.com/office/officeart/2005/8/layout/venn1"/>
    <dgm:cxn modelId="{97333B80-96F0-46C4-978A-F97EC0F573C4}" type="presParOf" srcId="{3A8826E3-3895-44DE-9C2A-57E96245EB3E}" destId="{BDA71A40-2A16-4D03-8638-91672FC33339}" srcOrd="3" destOrd="0" presId="urn:microsoft.com/office/officeart/2005/8/layout/venn1"/>
    <dgm:cxn modelId="{D0DA5A9F-E4FE-4FEE-AE02-41DCFAA89F66}" type="presParOf" srcId="{3A8826E3-3895-44DE-9C2A-57E96245EB3E}" destId="{E194E2BB-299D-4A88-B1F6-306C3F127ADB}" srcOrd="4" destOrd="0" presId="urn:microsoft.com/office/officeart/2005/8/layout/venn1"/>
    <dgm:cxn modelId="{9C62258A-6FFE-4AFE-AA57-09AD5D526F31}" type="presParOf" srcId="{3A8826E3-3895-44DE-9C2A-57E96245EB3E}" destId="{286AE424-1C9E-467E-BC92-4D9F0DE1C344}"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7CE1D7-E4EE-4D24-8022-E99189C7538E}">
      <dsp:nvSpPr>
        <dsp:cNvPr id="0" name=""/>
        <dsp:cNvSpPr/>
      </dsp:nvSpPr>
      <dsp:spPr>
        <a:xfrm>
          <a:off x="3934572" y="0"/>
          <a:ext cx="2409392" cy="2409392"/>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en-GB" sz="2800" kern="1200" dirty="0" smtClean="0">
              <a:latin typeface="Arial" panose="020B0604020202020204" pitchFamily="34" charset="0"/>
              <a:ea typeface="Open Sans Light" panose="020B0306030504020204" pitchFamily="34" charset="0"/>
              <a:cs typeface="Arial" panose="020B0604020202020204" pitchFamily="34" charset="0"/>
            </a:rPr>
            <a:t>Individual centred </a:t>
          </a:r>
          <a:endParaRPr lang="en-GB" sz="2800" kern="1200" dirty="0">
            <a:latin typeface="Arial" panose="020B0604020202020204" pitchFamily="34" charset="0"/>
            <a:ea typeface="Open Sans Light" panose="020B0306030504020204" pitchFamily="34" charset="0"/>
            <a:cs typeface="Arial" panose="020B0604020202020204" pitchFamily="34" charset="0"/>
          </a:endParaRPr>
        </a:p>
      </dsp:txBody>
      <dsp:txXfrm>
        <a:off x="4255824" y="421643"/>
        <a:ext cx="1766887" cy="1084226"/>
      </dsp:txXfrm>
    </dsp:sp>
    <dsp:sp modelId="{695988C6-C636-4E14-A87B-8075A6B5C636}">
      <dsp:nvSpPr>
        <dsp:cNvPr id="0" name=""/>
        <dsp:cNvSpPr/>
      </dsp:nvSpPr>
      <dsp:spPr>
        <a:xfrm>
          <a:off x="5125133" y="1606261"/>
          <a:ext cx="2409392" cy="2409392"/>
        </a:xfrm>
        <a:prstGeom prst="ellipse">
          <a:avLst/>
        </a:prstGeom>
        <a:solidFill>
          <a:srgbClr val="EC008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l" defTabSz="1244600">
            <a:lnSpc>
              <a:spcPct val="90000"/>
            </a:lnSpc>
            <a:spcBef>
              <a:spcPct val="0"/>
            </a:spcBef>
            <a:spcAft>
              <a:spcPct val="35000"/>
            </a:spcAft>
          </a:pPr>
          <a:r>
            <a:rPr lang="en-GB" sz="2800" kern="1200" dirty="0" smtClean="0">
              <a:latin typeface="Arial" panose="020B0604020202020204" pitchFamily="34" charset="0"/>
              <a:ea typeface="Open Sans Light" panose="020B0306030504020204" pitchFamily="34" charset="0"/>
              <a:cs typeface="Arial" panose="020B0604020202020204" pitchFamily="34" charset="0"/>
            </a:rPr>
            <a:t>Socio - cultural</a:t>
          </a:r>
          <a:endParaRPr lang="en-GB" sz="2800" kern="1200" dirty="0">
            <a:latin typeface="Arial" panose="020B0604020202020204" pitchFamily="34" charset="0"/>
            <a:ea typeface="Open Sans Light" panose="020B0306030504020204" pitchFamily="34" charset="0"/>
            <a:cs typeface="Arial" panose="020B0604020202020204" pitchFamily="34" charset="0"/>
          </a:endParaRPr>
        </a:p>
      </dsp:txBody>
      <dsp:txXfrm>
        <a:off x="5862005" y="2228687"/>
        <a:ext cx="1445635" cy="1325165"/>
      </dsp:txXfrm>
    </dsp:sp>
    <dsp:sp modelId="{E194E2BB-299D-4A88-B1F6-306C3F127ADB}">
      <dsp:nvSpPr>
        <dsp:cNvPr id="0" name=""/>
        <dsp:cNvSpPr/>
      </dsp:nvSpPr>
      <dsp:spPr>
        <a:xfrm>
          <a:off x="2996395" y="1594784"/>
          <a:ext cx="2409392" cy="2409392"/>
        </a:xfrm>
        <a:prstGeom prst="ellipse">
          <a:avLst/>
        </a:prstGeom>
        <a:solidFill>
          <a:srgbClr val="FFFF0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r" defTabSz="1244600">
            <a:lnSpc>
              <a:spcPct val="90000"/>
            </a:lnSpc>
            <a:spcBef>
              <a:spcPct val="0"/>
            </a:spcBef>
            <a:spcAft>
              <a:spcPct val="35000"/>
            </a:spcAft>
          </a:pPr>
          <a:r>
            <a:rPr lang="en-GB" sz="2800" kern="1200" dirty="0" smtClean="0">
              <a:latin typeface="Arial" panose="020B0604020202020204" pitchFamily="34" charset="0"/>
              <a:ea typeface="Open Sans Light" panose="020B0306030504020204" pitchFamily="34" charset="0"/>
              <a:cs typeface="Arial" panose="020B0604020202020204" pitchFamily="34" charset="0"/>
            </a:rPr>
            <a:t>Family centred </a:t>
          </a:r>
          <a:endParaRPr lang="en-GB" sz="2800" kern="1200" dirty="0">
            <a:latin typeface="Arial" panose="020B0604020202020204" pitchFamily="34" charset="0"/>
            <a:ea typeface="Open Sans Light" panose="020B0306030504020204" pitchFamily="34" charset="0"/>
            <a:cs typeface="Arial" panose="020B0604020202020204" pitchFamily="34" charset="0"/>
          </a:endParaRPr>
        </a:p>
      </dsp:txBody>
      <dsp:txXfrm>
        <a:off x="3223279" y="2217211"/>
        <a:ext cx="1445635" cy="1325165"/>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DA6BD5-7112-4F49-AFC1-0241CB3BC774}" type="datetimeFigureOut">
              <a:rPr lang="en-GB" smtClean="0"/>
              <a:t>06/01/2017</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0ADF76-0254-40B3-B1A4-F9BC1D77FC45}" type="slidenum">
              <a:rPr lang="en-GB" smtClean="0"/>
              <a:t>‹#›</a:t>
            </a:fld>
            <a:endParaRPr lang="en-GB"/>
          </a:p>
        </p:txBody>
      </p:sp>
    </p:spTree>
    <p:extLst>
      <p:ext uri="{BB962C8B-B14F-4D97-AF65-F5344CB8AC3E}">
        <p14:creationId xmlns:p14="http://schemas.microsoft.com/office/powerpoint/2010/main" val="2532711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sz="1000" dirty="0" smtClean="0">
                <a:latin typeface="Open Sans Light" panose="020B0306030504020204" pitchFamily="34" charset="0"/>
                <a:ea typeface="Open Sans Light" panose="020B0306030504020204" pitchFamily="34" charset="0"/>
                <a:cs typeface="Open Sans Light" panose="020B0306030504020204" pitchFamily="34" charset="0"/>
              </a:rPr>
              <a:t>It is useful for practitioners to have an understanding that ‘theories’ are not necessarily impartial &amp; ‘objective science’ – rather they all embody particular worldviews and tend to inform our own practice in a complex web of social power relations. </a:t>
            </a:r>
            <a:endParaRPr lang="en-GB" sz="10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 name="Slide Number Placeholder 3"/>
          <p:cNvSpPr>
            <a:spLocks noGrp="1"/>
          </p:cNvSpPr>
          <p:nvPr>
            <p:ph type="sldNum" sz="quarter" idx="10"/>
          </p:nvPr>
        </p:nvSpPr>
        <p:spPr/>
        <p:txBody>
          <a:bodyPr/>
          <a:lstStyle/>
          <a:p>
            <a:fld id="{42453B15-BB91-4AF0-BC9F-A178E13E3D84}" type="slidenum">
              <a:rPr lang="en-GB" smtClean="0"/>
              <a:t>2</a:t>
            </a:fld>
            <a:endParaRPr lang="en-GB"/>
          </a:p>
        </p:txBody>
      </p:sp>
    </p:spTree>
    <p:extLst>
      <p:ext uri="{BB962C8B-B14F-4D97-AF65-F5344CB8AC3E}">
        <p14:creationId xmlns:p14="http://schemas.microsoft.com/office/powerpoint/2010/main" val="10438208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dirty="0" smtClean="0">
                <a:latin typeface="Open Sans Light" panose="020B0306030504020204" pitchFamily="34" charset="0"/>
                <a:ea typeface="Open Sans Light" panose="020B0306030504020204" pitchFamily="34" charset="0"/>
                <a:cs typeface="Open Sans Light" panose="020B0306030504020204" pitchFamily="34" charset="0"/>
              </a:rPr>
              <a:t>Academic literature contains many examples of pseudo-scientific justifications of male violence. There is no current research that would back findings regarding higher sugar levels in perpetrators, for example. However, other modern theories continue to justify male aggression against their female partners with supposedly ‘natural’ predispositions. Davis Buss for example, is an influential contemporary psychologist who has proposed the above ‘mate retention’ theory. Such theories enter mainstream culture and contribute to acceptance of DA.  </a:t>
            </a:r>
            <a:endParaRPr lang="en-GB" sz="10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 name="Slide Number Placeholder 3"/>
          <p:cNvSpPr>
            <a:spLocks noGrp="1"/>
          </p:cNvSpPr>
          <p:nvPr>
            <p:ph type="sldNum" sz="quarter" idx="10"/>
          </p:nvPr>
        </p:nvSpPr>
        <p:spPr/>
        <p:txBody>
          <a:bodyPr/>
          <a:lstStyle/>
          <a:p>
            <a:fld id="{42453B15-BB91-4AF0-BC9F-A178E13E3D84}" type="slidenum">
              <a:rPr lang="en-GB" smtClean="0"/>
              <a:t>11</a:t>
            </a:fld>
            <a:endParaRPr lang="en-GB"/>
          </a:p>
        </p:txBody>
      </p:sp>
    </p:spTree>
    <p:extLst>
      <p:ext uri="{BB962C8B-B14F-4D97-AF65-F5344CB8AC3E}">
        <p14:creationId xmlns:p14="http://schemas.microsoft.com/office/powerpoint/2010/main" val="19570860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dirty="0" smtClean="0">
                <a:latin typeface="Open Sans Light" panose="020B0306030504020204" pitchFamily="34" charset="0"/>
                <a:ea typeface="Open Sans Light" panose="020B0306030504020204" pitchFamily="34" charset="0"/>
                <a:cs typeface="Open Sans Light" panose="020B0306030504020204" pitchFamily="34" charset="0"/>
              </a:rPr>
              <a:t>While male violence has been explained away or justified – in academic literature we find a wealth of theory and research which blames the victim.  Although ‘provocation’ theories are not particularly exposed by academics today –  beliefs that female victims of DA ‘provoke’ men are still widespread.  Within counselling &amp; therapy many victims of DA are still asked today, ‘What did you to make him angry?’. </a:t>
            </a:r>
            <a:endParaRPr lang="en-GB" sz="10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 name="Slide Number Placeholder 3"/>
          <p:cNvSpPr>
            <a:spLocks noGrp="1"/>
          </p:cNvSpPr>
          <p:nvPr>
            <p:ph type="sldNum" sz="quarter" idx="10"/>
          </p:nvPr>
        </p:nvSpPr>
        <p:spPr/>
        <p:txBody>
          <a:bodyPr/>
          <a:lstStyle/>
          <a:p>
            <a:fld id="{42453B15-BB91-4AF0-BC9F-A178E13E3D84}" type="slidenum">
              <a:rPr lang="en-GB" smtClean="0"/>
              <a:t>12</a:t>
            </a:fld>
            <a:endParaRPr lang="en-GB"/>
          </a:p>
        </p:txBody>
      </p:sp>
    </p:spTree>
    <p:extLst>
      <p:ext uri="{BB962C8B-B14F-4D97-AF65-F5344CB8AC3E}">
        <p14:creationId xmlns:p14="http://schemas.microsoft.com/office/powerpoint/2010/main" val="6242235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453B15-BB91-4AF0-BC9F-A178E13E3D84}" type="slidenum">
              <a:rPr lang="en-GB" smtClean="0"/>
              <a:t>13</a:t>
            </a:fld>
            <a:endParaRPr lang="en-GB"/>
          </a:p>
        </p:txBody>
      </p:sp>
    </p:spTree>
    <p:extLst>
      <p:ext uri="{BB962C8B-B14F-4D97-AF65-F5344CB8AC3E}">
        <p14:creationId xmlns:p14="http://schemas.microsoft.com/office/powerpoint/2010/main" val="27013209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453B15-BB91-4AF0-BC9F-A178E13E3D84}" type="slidenum">
              <a:rPr lang="en-GB" smtClean="0"/>
              <a:t>14</a:t>
            </a:fld>
            <a:endParaRPr lang="en-GB"/>
          </a:p>
        </p:txBody>
      </p:sp>
    </p:spTree>
    <p:extLst>
      <p:ext uri="{BB962C8B-B14F-4D97-AF65-F5344CB8AC3E}">
        <p14:creationId xmlns:p14="http://schemas.microsoft.com/office/powerpoint/2010/main" val="4878012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7"/>
          <p:cNvSpPr>
            <a:spLocks noGrp="1" noChangeArrowheads="1"/>
          </p:cNvSpPr>
          <p:nvPr>
            <p:ph type="sldNum" sz="quarter" idx="5"/>
          </p:nvPr>
        </p:nvSpPr>
        <p:spPr>
          <a:noFill/>
        </p:spPr>
        <p:txBody>
          <a:bodyPr/>
          <a:lstStyle/>
          <a:p>
            <a:fld id="{40FC5166-B83C-4192-AA72-168C3F6BC150}" type="slidenum">
              <a:rPr lang="en-GB" smtClean="0">
                <a:cs typeface="Arial" charset="0"/>
              </a:rPr>
              <a:pPr/>
              <a:t>15</a:t>
            </a:fld>
            <a:endParaRPr lang="en-GB" smtClean="0">
              <a:cs typeface="Arial" charset="0"/>
            </a:endParaRPr>
          </a:p>
        </p:txBody>
      </p:sp>
      <p:sp>
        <p:nvSpPr>
          <p:cNvPr id="115714" name="Rectangle 2"/>
          <p:cNvSpPr>
            <a:spLocks noGrp="1" noRot="1" noChangeAspect="1" noChangeArrowheads="1" noTextEdit="1"/>
          </p:cNvSpPr>
          <p:nvPr>
            <p:ph type="sldImg"/>
          </p:nvPr>
        </p:nvSpPr>
        <p:spPr>
          <a:xfrm>
            <a:off x="115888" y="739775"/>
            <a:ext cx="6573837" cy="3697288"/>
          </a:xfrm>
          <a:ln/>
        </p:spPr>
      </p:sp>
      <p:sp>
        <p:nvSpPr>
          <p:cNvPr id="115715" name="Rectangle 3"/>
          <p:cNvSpPr>
            <a:spLocks noGrp="1" noChangeArrowheads="1"/>
          </p:cNvSpPr>
          <p:nvPr>
            <p:ph type="body" idx="1"/>
          </p:nvPr>
        </p:nvSpPr>
        <p:spPr>
          <a:xfrm>
            <a:off x="679606" y="4682532"/>
            <a:ext cx="5438464" cy="4435082"/>
          </a:xfrm>
          <a:noFill/>
          <a:ln/>
        </p:spPr>
        <p:txBody>
          <a:bodyPr/>
          <a:lstStyle/>
          <a:p>
            <a:pPr marL="171450" indent="-171450">
              <a:buFont typeface="Arial" panose="020B0604020202020204" pitchFamily="34" charset="0"/>
              <a:buChar char="•"/>
            </a:pPr>
            <a:r>
              <a:rPr lang="en-GB" dirty="0" smtClean="0">
                <a:latin typeface="Open Sans Light" panose="020B0306030504020204" pitchFamily="34" charset="0"/>
                <a:ea typeface="Open Sans Light" panose="020B0306030504020204" pitchFamily="34" charset="0"/>
                <a:cs typeface="Open Sans Light" panose="020B0306030504020204" pitchFamily="34" charset="0"/>
              </a:rPr>
              <a:t>Lenore </a:t>
            </a:r>
            <a:r>
              <a:rPr lang="en-GB" dirty="0">
                <a:latin typeface="Open Sans Light" panose="020B0306030504020204" pitchFamily="34" charset="0"/>
                <a:ea typeface="Open Sans Light" panose="020B0306030504020204" pitchFamily="34" charset="0"/>
                <a:cs typeface="Open Sans Light" panose="020B0306030504020204" pitchFamily="34" charset="0"/>
              </a:rPr>
              <a:t>Walker is also known for concepts such as  ‘battered wife syndrome’ &amp; ‘learnt </a:t>
            </a:r>
            <a:r>
              <a:rPr lang="en-GB" dirty="0" smtClean="0">
                <a:latin typeface="Open Sans Light" panose="020B0306030504020204" pitchFamily="34" charset="0"/>
                <a:ea typeface="Open Sans Light" panose="020B0306030504020204" pitchFamily="34" charset="0"/>
                <a:cs typeface="Open Sans Light" panose="020B0306030504020204" pitchFamily="34" charset="0"/>
              </a:rPr>
              <a:t>helplessness’. Both of these concepts have been criticised for </a:t>
            </a:r>
            <a:r>
              <a:rPr lang="en-GB" dirty="0" err="1" smtClean="0">
                <a:latin typeface="Open Sans Light" panose="020B0306030504020204" pitchFamily="34" charset="0"/>
                <a:ea typeface="Open Sans Light" panose="020B0306030504020204" pitchFamily="34" charset="0"/>
                <a:cs typeface="Open Sans Light" panose="020B0306030504020204" pitchFamily="34" charset="0"/>
              </a:rPr>
              <a:t>pathologising</a:t>
            </a:r>
            <a:r>
              <a:rPr lang="en-GB" dirty="0" smtClean="0">
                <a:latin typeface="Open Sans Light" panose="020B0306030504020204" pitchFamily="34" charset="0"/>
                <a:ea typeface="Open Sans Light" panose="020B0306030504020204" pitchFamily="34" charset="0"/>
                <a:cs typeface="Open Sans Light" panose="020B0306030504020204" pitchFamily="34" charset="0"/>
              </a:rPr>
              <a:t> victims of DA and representing the effects of oppression as if they were an individual failing or deficiency. </a:t>
            </a:r>
          </a:p>
          <a:p>
            <a:pPr marL="171450" indent="-171450">
              <a:buFont typeface="Arial" panose="020B0604020202020204" pitchFamily="34" charset="0"/>
              <a:buChar char="•"/>
            </a:pPr>
            <a:endParaRPr lang="en-US" dirty="0" smtClean="0"/>
          </a:p>
        </p:txBody>
      </p:sp>
    </p:spTree>
    <p:extLst>
      <p:ext uri="{BB962C8B-B14F-4D97-AF65-F5344CB8AC3E}">
        <p14:creationId xmlns:p14="http://schemas.microsoft.com/office/powerpoint/2010/main" val="38335684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453B15-BB91-4AF0-BC9F-A178E13E3D84}" type="slidenum">
              <a:rPr lang="en-GB" smtClean="0"/>
              <a:t>16</a:t>
            </a:fld>
            <a:endParaRPr lang="en-GB"/>
          </a:p>
        </p:txBody>
      </p:sp>
    </p:spTree>
    <p:extLst>
      <p:ext uri="{BB962C8B-B14F-4D97-AF65-F5344CB8AC3E}">
        <p14:creationId xmlns:p14="http://schemas.microsoft.com/office/powerpoint/2010/main" val="16937761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E0ADF76-0254-40B3-B1A4-F9BC1D77FC45}" type="slidenum">
              <a:rPr lang="en-GB" smtClean="0"/>
              <a:t>17</a:t>
            </a:fld>
            <a:endParaRPr lang="en-GB"/>
          </a:p>
        </p:txBody>
      </p:sp>
    </p:spTree>
    <p:extLst>
      <p:ext uri="{BB962C8B-B14F-4D97-AF65-F5344CB8AC3E}">
        <p14:creationId xmlns:p14="http://schemas.microsoft.com/office/powerpoint/2010/main" val="17794584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E0ADF76-0254-40B3-B1A4-F9BC1D77FC45}" type="slidenum">
              <a:rPr lang="en-GB" smtClean="0"/>
              <a:t>19</a:t>
            </a:fld>
            <a:endParaRPr lang="en-GB"/>
          </a:p>
        </p:txBody>
      </p:sp>
    </p:spTree>
    <p:extLst>
      <p:ext uri="{BB962C8B-B14F-4D97-AF65-F5344CB8AC3E}">
        <p14:creationId xmlns:p14="http://schemas.microsoft.com/office/powerpoint/2010/main" val="2122736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Ø"/>
            </a:pPr>
            <a:r>
              <a:rPr lang="en-GB" sz="1000" dirty="0" smtClean="0">
                <a:latin typeface="Open Sans Light" panose="020B0306030504020204" pitchFamily="34" charset="0"/>
                <a:ea typeface="Open Sans Light" panose="020B0306030504020204" pitchFamily="34" charset="0"/>
                <a:cs typeface="Open Sans Light" panose="020B0306030504020204" pitchFamily="34" charset="0"/>
              </a:rPr>
              <a:t>There are many theories about DA developed by academics working from within different (philosophical or epistemological) perspectives – for example, some work  from the perspective that human behaviour </a:t>
            </a:r>
            <a:r>
              <a:rPr lang="en-GB" sz="1000" dirty="0">
                <a:latin typeface="Open Sans Light" panose="020B0306030504020204" pitchFamily="34" charset="0"/>
                <a:ea typeface="Open Sans Light" panose="020B0306030504020204" pitchFamily="34" charset="0"/>
                <a:cs typeface="Open Sans Light" panose="020B0306030504020204" pitchFamily="34" charset="0"/>
              </a:rPr>
              <a:t>is </a:t>
            </a:r>
            <a:r>
              <a:rPr lang="en-GB" sz="1000" b="1" dirty="0">
                <a:latin typeface="Open Sans Light" panose="020B0306030504020204" pitchFamily="34" charset="0"/>
                <a:ea typeface="Open Sans Light" panose="020B0306030504020204" pitchFamily="34" charset="0"/>
                <a:cs typeface="Open Sans Light" panose="020B0306030504020204" pitchFamily="34" charset="0"/>
              </a:rPr>
              <a:t>learnt </a:t>
            </a:r>
            <a:r>
              <a:rPr lang="en-GB" sz="1000" dirty="0" smtClean="0">
                <a:latin typeface="Open Sans Light" panose="020B0306030504020204" pitchFamily="34" charset="0"/>
                <a:ea typeface="Open Sans Light" panose="020B0306030504020204" pitchFamily="34" charset="0"/>
                <a:cs typeface="Open Sans Light" panose="020B0306030504020204" pitchFamily="34" charset="0"/>
              </a:rPr>
              <a:t>incl. abusive behaviour; others work from the perspective that human behaviour is bound in biological &amp;  evolutionary factors. Bio-evolutionary theories often explain male violence against their female partners as pre-programmed behaviour with a survival value.  </a:t>
            </a:r>
          </a:p>
          <a:p>
            <a:pPr marL="171450" indent="-171450">
              <a:buFont typeface="Wingdings" panose="05000000000000000000" pitchFamily="2" charset="2"/>
              <a:buChar char="Ø"/>
            </a:pPr>
            <a:r>
              <a:rPr lang="en-GB" sz="1000" dirty="0" smtClean="0">
                <a:latin typeface="Open Sans Light" panose="020B0306030504020204" pitchFamily="34" charset="0"/>
                <a:ea typeface="Open Sans Light" panose="020B0306030504020204" pitchFamily="34" charset="0"/>
                <a:cs typeface="Open Sans Light" panose="020B0306030504020204" pitchFamily="34" charset="0"/>
              </a:rPr>
              <a:t>Many early theories about DA now appear inadequate – telling us more about prejudice &amp; power inequalities existing at the time when the theories were produced, rather than actually telling us about the origin, nature, purpose &amp; dynamics of DA</a:t>
            </a:r>
          </a:p>
          <a:p>
            <a:pPr marL="171450" indent="-171450">
              <a:buFont typeface="Wingdings" panose="05000000000000000000" pitchFamily="2" charset="2"/>
              <a:buChar char="Ø"/>
            </a:pPr>
            <a:r>
              <a:rPr lang="en-GB" sz="1000" dirty="0">
                <a:latin typeface="Open Sans Light" panose="020B0306030504020204" pitchFamily="34" charset="0"/>
                <a:ea typeface="Open Sans Light" panose="020B0306030504020204" pitchFamily="34" charset="0"/>
                <a:cs typeface="Open Sans Light" panose="020B0306030504020204" pitchFamily="34" charset="0"/>
              </a:rPr>
              <a:t>Theories about DA change over time, although many remain faithful to their original (philosophical or epistemological) </a:t>
            </a:r>
            <a:r>
              <a:rPr lang="en-GB" sz="1000" dirty="0" smtClean="0">
                <a:latin typeface="Open Sans Light" panose="020B0306030504020204" pitchFamily="34" charset="0"/>
                <a:ea typeface="Open Sans Light" panose="020B0306030504020204" pitchFamily="34" charset="0"/>
                <a:cs typeface="Open Sans Light" panose="020B0306030504020204" pitchFamily="34" charset="0"/>
              </a:rPr>
              <a:t>perspective</a:t>
            </a:r>
            <a:endParaRPr lang="en-GB" sz="1000" dirty="0">
              <a:latin typeface="Open Sans Light" panose="020B0306030504020204" pitchFamily="34" charset="0"/>
              <a:ea typeface="Open Sans Light" panose="020B0306030504020204" pitchFamily="34" charset="0"/>
              <a:cs typeface="Open Sans Light" panose="020B0306030504020204" pitchFamily="34" charset="0"/>
            </a:endParaRPr>
          </a:p>
          <a:p>
            <a:pPr marL="171450" indent="-171450">
              <a:buFont typeface="Wingdings" panose="05000000000000000000" pitchFamily="2" charset="2"/>
              <a:buChar char="Ø"/>
            </a:pPr>
            <a:r>
              <a:rPr lang="en-GB" sz="1000" dirty="0" smtClean="0">
                <a:latin typeface="Open Sans Light" panose="020B0306030504020204" pitchFamily="34" charset="0"/>
                <a:ea typeface="Open Sans Light" panose="020B0306030504020204" pitchFamily="34" charset="0"/>
                <a:cs typeface="Open Sans Light" panose="020B0306030504020204" pitchFamily="34" charset="0"/>
              </a:rPr>
              <a:t>Today, theories about DA can also justify existing social inequalities and can have the effect of re-producing unequal (gender &amp; other) power relations.</a:t>
            </a:r>
          </a:p>
          <a:p>
            <a:pPr marL="171450" indent="-171450">
              <a:buFont typeface="Wingdings" panose="05000000000000000000" pitchFamily="2" charset="2"/>
              <a:buChar char="Ø"/>
            </a:pPr>
            <a:r>
              <a:rPr lang="en-GB" sz="1000" dirty="0" smtClean="0">
                <a:latin typeface="Open Sans Light" panose="020B0306030504020204" pitchFamily="34" charset="0"/>
                <a:ea typeface="Open Sans Light" panose="020B0306030504020204" pitchFamily="34" charset="0"/>
                <a:cs typeface="Open Sans Light" panose="020B0306030504020204" pitchFamily="34" charset="0"/>
              </a:rPr>
              <a:t>For such reasons, it is useful for practitioners to have a degree of critical awareness when adhering to or deploying particular theories in their practice. (Some questions that could be asked are: Where does the theory I use come from? Historically, to what practices did it lead? Who did it most benefit?) </a:t>
            </a:r>
          </a:p>
        </p:txBody>
      </p:sp>
      <p:sp>
        <p:nvSpPr>
          <p:cNvPr id="4" name="Slide Number Placeholder 3"/>
          <p:cNvSpPr>
            <a:spLocks noGrp="1"/>
          </p:cNvSpPr>
          <p:nvPr>
            <p:ph type="sldNum" sz="quarter" idx="10"/>
          </p:nvPr>
        </p:nvSpPr>
        <p:spPr/>
        <p:txBody>
          <a:bodyPr/>
          <a:lstStyle/>
          <a:p>
            <a:fld id="{42453B15-BB91-4AF0-BC9F-A178E13E3D84}" type="slidenum">
              <a:rPr lang="en-GB" smtClean="0"/>
              <a:t>3</a:t>
            </a:fld>
            <a:endParaRPr lang="en-GB"/>
          </a:p>
        </p:txBody>
      </p:sp>
    </p:spTree>
    <p:extLst>
      <p:ext uri="{BB962C8B-B14F-4D97-AF65-F5344CB8AC3E}">
        <p14:creationId xmlns:p14="http://schemas.microsoft.com/office/powerpoint/2010/main" val="3317083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Ø"/>
            </a:pPr>
            <a:r>
              <a:rPr lang="en-GB" sz="1000" dirty="0" smtClean="0">
                <a:latin typeface="Open Sans Light" panose="020B0306030504020204" pitchFamily="34" charset="0"/>
                <a:ea typeface="Open Sans Light" panose="020B0306030504020204" pitchFamily="34" charset="0"/>
                <a:cs typeface="Open Sans Light" panose="020B0306030504020204" pitchFamily="34" charset="0"/>
              </a:rPr>
              <a:t>The majority of theories on slide 2 fit in one of the above areas </a:t>
            </a:r>
            <a:endParaRPr lang="en-GB" sz="10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 name="Slide Number Placeholder 3"/>
          <p:cNvSpPr>
            <a:spLocks noGrp="1"/>
          </p:cNvSpPr>
          <p:nvPr>
            <p:ph type="sldNum" sz="quarter" idx="10"/>
          </p:nvPr>
        </p:nvSpPr>
        <p:spPr/>
        <p:txBody>
          <a:bodyPr/>
          <a:lstStyle/>
          <a:p>
            <a:fld id="{42453B15-BB91-4AF0-BC9F-A178E13E3D84}" type="slidenum">
              <a:rPr lang="en-GB" smtClean="0"/>
              <a:t>4</a:t>
            </a:fld>
            <a:endParaRPr lang="en-GB"/>
          </a:p>
        </p:txBody>
      </p:sp>
    </p:spTree>
    <p:extLst>
      <p:ext uri="{BB962C8B-B14F-4D97-AF65-F5344CB8AC3E}">
        <p14:creationId xmlns:p14="http://schemas.microsoft.com/office/powerpoint/2010/main" val="2579150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 </a:t>
            </a:r>
            <a:endParaRPr lang="en-GB" dirty="0"/>
          </a:p>
        </p:txBody>
      </p:sp>
      <p:sp>
        <p:nvSpPr>
          <p:cNvPr id="4" name="Slide Number Placeholder 3"/>
          <p:cNvSpPr>
            <a:spLocks noGrp="1"/>
          </p:cNvSpPr>
          <p:nvPr>
            <p:ph type="sldNum" sz="quarter" idx="10"/>
          </p:nvPr>
        </p:nvSpPr>
        <p:spPr/>
        <p:txBody>
          <a:bodyPr/>
          <a:lstStyle/>
          <a:p>
            <a:fld id="{42453B15-BB91-4AF0-BC9F-A178E13E3D84}" type="slidenum">
              <a:rPr lang="en-GB" smtClean="0"/>
              <a:t>5</a:t>
            </a:fld>
            <a:endParaRPr lang="en-GB"/>
          </a:p>
        </p:txBody>
      </p:sp>
      <p:sp>
        <p:nvSpPr>
          <p:cNvPr id="5" name="TextBox 4"/>
          <p:cNvSpPr txBox="1"/>
          <p:nvPr/>
        </p:nvSpPr>
        <p:spPr>
          <a:xfrm>
            <a:off x="1083733" y="4724400"/>
            <a:ext cx="4792134" cy="861774"/>
          </a:xfrm>
          <a:prstGeom prst="rect">
            <a:avLst/>
          </a:prstGeom>
          <a:noFill/>
        </p:spPr>
        <p:txBody>
          <a:bodyPr wrap="square" rtlCol="0">
            <a:spAutoFit/>
          </a:bodyPr>
          <a:lstStyle/>
          <a:p>
            <a:r>
              <a:rPr lang="en-GB" sz="1000" dirty="0" smtClean="0">
                <a:latin typeface="Open Sans Light" panose="020B0306030504020204" pitchFamily="34" charset="0"/>
                <a:ea typeface="Open Sans Light" panose="020B0306030504020204" pitchFamily="34" charset="0"/>
                <a:cs typeface="Open Sans Light" panose="020B0306030504020204" pitchFamily="34" charset="0"/>
              </a:rPr>
              <a:t>The ecological model attempts a holistic explanation of DA. In some ways it is comparable to the extended (cultural) power and control wheel, although it is less focussed on domestic abuse and it can be applied to many different social issues. The next slide offers an application of the ecological model to the issue of domestic abuse. </a:t>
            </a:r>
            <a:endParaRPr lang="en-GB" sz="1000" dirty="0">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1625042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D40E7AF-3799-43E5-93D9-AADC2F1C6DDF}" type="slidenum">
              <a:rPr lang="en-GB" smtClean="0"/>
              <a:t>6</a:t>
            </a:fld>
            <a:endParaRPr lang="en-GB"/>
          </a:p>
        </p:txBody>
      </p:sp>
    </p:spTree>
    <p:extLst>
      <p:ext uri="{BB962C8B-B14F-4D97-AF65-F5344CB8AC3E}">
        <p14:creationId xmlns:p14="http://schemas.microsoft.com/office/powerpoint/2010/main" val="550829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dirty="0" smtClean="0">
                <a:latin typeface="Open Sans Light" panose="020B0306030504020204" pitchFamily="34" charset="0"/>
                <a:ea typeface="Open Sans Light" panose="020B0306030504020204" pitchFamily="34" charset="0"/>
                <a:cs typeface="Open Sans Light" panose="020B0306030504020204" pitchFamily="34" charset="0"/>
              </a:rPr>
              <a:t>A review of the historical roots of domestic violence can help with the deepening of our understanding of the ways in which many current attitudes, believes and social practices mirror their historical roots and continue to be implicated in the reproduction of gender inequalities (of which domestic abuse is one example).</a:t>
            </a:r>
            <a:endParaRPr lang="en-GB" sz="10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 name="Slide Number Placeholder 3"/>
          <p:cNvSpPr>
            <a:spLocks noGrp="1"/>
          </p:cNvSpPr>
          <p:nvPr>
            <p:ph type="sldNum" sz="quarter" idx="10"/>
          </p:nvPr>
        </p:nvSpPr>
        <p:spPr/>
        <p:txBody>
          <a:bodyPr/>
          <a:lstStyle/>
          <a:p>
            <a:fld id="{9D40E7AF-3799-43E5-93D9-AADC2F1C6DDF}" type="slidenum">
              <a:rPr lang="en-GB" smtClean="0"/>
              <a:t>7</a:t>
            </a:fld>
            <a:endParaRPr lang="en-GB"/>
          </a:p>
        </p:txBody>
      </p:sp>
    </p:spTree>
    <p:extLst>
      <p:ext uri="{BB962C8B-B14F-4D97-AF65-F5344CB8AC3E}">
        <p14:creationId xmlns:p14="http://schemas.microsoft.com/office/powerpoint/2010/main" val="4264043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dirty="0" smtClean="0">
                <a:latin typeface="Open Sans Light" panose="020B0306030504020204" pitchFamily="34" charset="0"/>
                <a:ea typeface="Open Sans Light" panose="020B0306030504020204" pitchFamily="34" charset="0"/>
                <a:cs typeface="Open Sans Light" panose="020B0306030504020204" pitchFamily="34" charset="0"/>
              </a:rPr>
              <a:t>Many perpetrators of domestic abuse today still carry these ‘ancient’ attitudes, often assuming a position of power in the family and carrying a sense of entitlement.</a:t>
            </a:r>
            <a:endParaRPr lang="en-GB" sz="10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 name="Slide Number Placeholder 3"/>
          <p:cNvSpPr>
            <a:spLocks noGrp="1"/>
          </p:cNvSpPr>
          <p:nvPr>
            <p:ph type="sldNum" sz="quarter" idx="10"/>
          </p:nvPr>
        </p:nvSpPr>
        <p:spPr/>
        <p:txBody>
          <a:bodyPr/>
          <a:lstStyle/>
          <a:p>
            <a:fld id="{42453B15-BB91-4AF0-BC9F-A178E13E3D84}" type="slidenum">
              <a:rPr lang="en-GB" smtClean="0"/>
              <a:t>8</a:t>
            </a:fld>
            <a:endParaRPr lang="en-GB"/>
          </a:p>
        </p:txBody>
      </p:sp>
    </p:spTree>
    <p:extLst>
      <p:ext uri="{BB962C8B-B14F-4D97-AF65-F5344CB8AC3E}">
        <p14:creationId xmlns:p14="http://schemas.microsoft.com/office/powerpoint/2010/main" val="16302966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dirty="0" smtClean="0">
                <a:latin typeface="Open Sans Light" panose="020B0306030504020204" pitchFamily="34" charset="0"/>
                <a:ea typeface="Open Sans Light" panose="020B0306030504020204" pitchFamily="34" charset="0"/>
                <a:cs typeface="Open Sans Light" panose="020B0306030504020204" pitchFamily="34" charset="0"/>
              </a:rPr>
              <a:t>Changes in attitudes and practices towards domestic abuse are gradual. While, eventually people began to agree that DA is a problem and it is wrong – for a number of decades victims were consistently blamed and generally the pervasiveness of the problem of DA was denied – relegated to just few cases of ‘mentally defective’ individuals. </a:t>
            </a:r>
            <a:endParaRPr lang="en-GB" sz="10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 name="Slide Number Placeholder 3"/>
          <p:cNvSpPr>
            <a:spLocks noGrp="1"/>
          </p:cNvSpPr>
          <p:nvPr>
            <p:ph type="sldNum" sz="quarter" idx="10"/>
          </p:nvPr>
        </p:nvSpPr>
        <p:spPr/>
        <p:txBody>
          <a:bodyPr/>
          <a:lstStyle/>
          <a:p>
            <a:fld id="{42453B15-BB91-4AF0-BC9F-A178E13E3D84}" type="slidenum">
              <a:rPr lang="en-GB" smtClean="0"/>
              <a:t>9</a:t>
            </a:fld>
            <a:endParaRPr lang="en-GB"/>
          </a:p>
        </p:txBody>
      </p:sp>
    </p:spTree>
    <p:extLst>
      <p:ext uri="{BB962C8B-B14F-4D97-AF65-F5344CB8AC3E}">
        <p14:creationId xmlns:p14="http://schemas.microsoft.com/office/powerpoint/2010/main" val="30009665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dirty="0" smtClean="0">
                <a:latin typeface="Open Sans Light" panose="020B0306030504020204" pitchFamily="34" charset="0"/>
                <a:ea typeface="Open Sans Light" panose="020B0306030504020204" pitchFamily="34" charset="0"/>
                <a:cs typeface="Open Sans Light" panose="020B0306030504020204" pitchFamily="34" charset="0"/>
              </a:rPr>
              <a:t>Biological theories have tended to be particularly adept at ‘normalising’ the status quo of male violence against women. Such theories tend to pay little or no attention to the social context and power imbalance between women and men.</a:t>
            </a:r>
            <a:endParaRPr lang="en-GB" sz="10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 name="Slide Number Placeholder 3"/>
          <p:cNvSpPr>
            <a:spLocks noGrp="1"/>
          </p:cNvSpPr>
          <p:nvPr>
            <p:ph type="sldNum" sz="quarter" idx="10"/>
          </p:nvPr>
        </p:nvSpPr>
        <p:spPr/>
        <p:txBody>
          <a:bodyPr/>
          <a:lstStyle/>
          <a:p>
            <a:fld id="{42453B15-BB91-4AF0-BC9F-A178E13E3D84}" type="slidenum">
              <a:rPr lang="en-GB" smtClean="0"/>
              <a:t>10</a:t>
            </a:fld>
            <a:endParaRPr lang="en-GB"/>
          </a:p>
        </p:txBody>
      </p:sp>
    </p:spTree>
    <p:extLst>
      <p:ext uri="{BB962C8B-B14F-4D97-AF65-F5344CB8AC3E}">
        <p14:creationId xmlns:p14="http://schemas.microsoft.com/office/powerpoint/2010/main" val="4216545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smtClean="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GB" dirty="0"/>
          </a:p>
        </p:txBody>
      </p:sp>
      <p:sp>
        <p:nvSpPr>
          <p:cNvPr id="6" name="Slide Number Placeholder 5"/>
          <p:cNvSpPr>
            <a:spLocks noGrp="1"/>
          </p:cNvSpPr>
          <p:nvPr>
            <p:ph type="sldNum" sz="quarter" idx="12"/>
          </p:nvPr>
        </p:nvSpPr>
        <p:spPr/>
        <p:txBody>
          <a:bodyPr/>
          <a:lstStyle/>
          <a:p>
            <a:fld id="{F5A874E4-CFDD-4617-BF62-2AFB55BF7B38}" type="slidenum">
              <a:rPr lang="en-GB" smtClean="0"/>
              <a:t>‹#›</a:t>
            </a:fld>
            <a:endParaRPr lang="en-GB"/>
          </a:p>
        </p:txBody>
      </p:sp>
    </p:spTree>
    <p:extLst>
      <p:ext uri="{BB962C8B-B14F-4D97-AF65-F5344CB8AC3E}">
        <p14:creationId xmlns:p14="http://schemas.microsoft.com/office/powerpoint/2010/main" val="670018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3" name="Vertical Text Placeholder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6BFB4C92-80D6-4EC1-B529-38645E430510}" type="datetimeFigureOut">
              <a:rPr lang="en-GB" smtClean="0"/>
              <a:t>06/01/2017</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fld id="{F5A874E4-CFDD-4617-BF62-2AFB55BF7B38}" type="slidenum">
              <a:rPr lang="en-GB" smtClean="0"/>
              <a:t>‹#›</a:t>
            </a:fld>
            <a:endParaRPr lang="en-GB"/>
          </a:p>
        </p:txBody>
      </p:sp>
    </p:spTree>
    <p:extLst>
      <p:ext uri="{BB962C8B-B14F-4D97-AF65-F5344CB8AC3E}">
        <p14:creationId xmlns:p14="http://schemas.microsoft.com/office/powerpoint/2010/main" val="4199196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6BFB4C92-80D6-4EC1-B529-38645E430510}" type="datetimeFigureOut">
              <a:rPr lang="en-GB" smtClean="0"/>
              <a:t>06/01/2017</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fld id="{F5A874E4-CFDD-4617-BF62-2AFB55BF7B38}" type="slidenum">
              <a:rPr lang="en-GB" smtClean="0"/>
              <a:t>‹#›</a:t>
            </a:fld>
            <a:endParaRPr lang="en-GB"/>
          </a:p>
        </p:txBody>
      </p:sp>
    </p:spTree>
    <p:extLst>
      <p:ext uri="{BB962C8B-B14F-4D97-AF65-F5344CB8AC3E}">
        <p14:creationId xmlns:p14="http://schemas.microsoft.com/office/powerpoint/2010/main" val="3554990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282700"/>
            <a:ext cx="10515600" cy="1065781"/>
          </a:xfrm>
        </p:spPr>
        <p:txBody>
          <a:bodyPr>
            <a:normAutofit/>
          </a:bodyPr>
          <a:lstStyle>
            <a:lvl1pPr>
              <a:defRPr sz="3200">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838200" y="2552700"/>
            <a:ext cx="10515600" cy="3624262"/>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fld id="{F5A874E4-CFDD-4617-BF62-2AFB55BF7B38}" type="slidenum">
              <a:rPr lang="en-GB" smtClean="0"/>
              <a:t>‹#›</a:t>
            </a:fld>
            <a:endParaRPr lang="en-GB"/>
          </a:p>
        </p:txBody>
      </p:sp>
    </p:spTree>
    <p:extLst>
      <p:ext uri="{BB962C8B-B14F-4D97-AF65-F5344CB8AC3E}">
        <p14:creationId xmlns:p14="http://schemas.microsoft.com/office/powerpoint/2010/main" val="221534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6BFB4C92-80D6-4EC1-B529-38645E430510}" type="datetimeFigureOut">
              <a:rPr lang="en-GB" smtClean="0"/>
              <a:t>06/01/2017</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fld id="{F5A874E4-CFDD-4617-BF62-2AFB55BF7B38}" type="slidenum">
              <a:rPr lang="en-GB" smtClean="0"/>
              <a:t>‹#›</a:t>
            </a:fld>
            <a:endParaRPr lang="en-GB"/>
          </a:p>
        </p:txBody>
      </p:sp>
    </p:spTree>
    <p:extLst>
      <p:ext uri="{BB962C8B-B14F-4D97-AF65-F5344CB8AC3E}">
        <p14:creationId xmlns:p14="http://schemas.microsoft.com/office/powerpoint/2010/main" val="2433795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3" name="Content Placeholder 2"/>
          <p:cNvSpPr>
            <a:spLocks noGrp="1"/>
          </p:cNvSpPr>
          <p:nvPr>
            <p:ph sz="half" idx="1"/>
          </p:nvPr>
        </p:nvSpPr>
        <p:spPr>
          <a:xfrm>
            <a:off x="838200" y="2578099"/>
            <a:ext cx="5181600" cy="3598863"/>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6172200" y="2578099"/>
            <a:ext cx="5181600" cy="3598863"/>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Slide Number Placeholder 6"/>
          <p:cNvSpPr>
            <a:spLocks noGrp="1"/>
          </p:cNvSpPr>
          <p:nvPr>
            <p:ph type="sldNum" sz="quarter" idx="12"/>
          </p:nvPr>
        </p:nvSpPr>
        <p:spPr/>
        <p:txBody>
          <a:bodyPr/>
          <a:lstStyle/>
          <a:p>
            <a:fld id="{F5A874E4-CFDD-4617-BF62-2AFB55BF7B38}" type="slidenum">
              <a:rPr lang="en-GB" smtClean="0"/>
              <a:t>‹#›</a:t>
            </a:fld>
            <a:endParaRPr lang="en-GB"/>
          </a:p>
        </p:txBody>
      </p:sp>
    </p:spTree>
    <p:extLst>
      <p:ext uri="{BB962C8B-B14F-4D97-AF65-F5344CB8AC3E}">
        <p14:creationId xmlns:p14="http://schemas.microsoft.com/office/powerpoint/2010/main" val="162751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27088" y="1435100"/>
            <a:ext cx="10515600" cy="1069975"/>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839788" y="2751137"/>
            <a:ext cx="5157787" cy="3438525"/>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172200" y="2751137"/>
            <a:ext cx="5183188" cy="3438525"/>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Slide Number Placeholder 8"/>
          <p:cNvSpPr>
            <a:spLocks noGrp="1"/>
          </p:cNvSpPr>
          <p:nvPr>
            <p:ph type="sldNum" sz="quarter" idx="12"/>
          </p:nvPr>
        </p:nvSpPr>
        <p:spPr/>
        <p:txBody>
          <a:bodyPr/>
          <a:lstStyle/>
          <a:p>
            <a:fld id="{F5A874E4-CFDD-4617-BF62-2AFB55BF7B38}" type="slidenum">
              <a:rPr lang="en-GB" smtClean="0"/>
              <a:t>‹#›</a:t>
            </a:fld>
            <a:endParaRPr lang="en-GB"/>
          </a:p>
        </p:txBody>
      </p:sp>
    </p:spTree>
    <p:extLst>
      <p:ext uri="{BB962C8B-B14F-4D97-AF65-F5344CB8AC3E}">
        <p14:creationId xmlns:p14="http://schemas.microsoft.com/office/powerpoint/2010/main" val="2944003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6BFB4C92-80D6-4EC1-B529-38645E430510}" type="datetimeFigureOut">
              <a:rPr lang="en-GB" smtClean="0"/>
              <a:t>06/01/2017</a:t>
            </a:fld>
            <a:endParaRPr lang="en-GB"/>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p:cNvSpPr>
            <a:spLocks noGrp="1"/>
          </p:cNvSpPr>
          <p:nvPr>
            <p:ph type="sldNum" sz="quarter" idx="12"/>
          </p:nvPr>
        </p:nvSpPr>
        <p:spPr/>
        <p:txBody>
          <a:bodyPr/>
          <a:lstStyle/>
          <a:p>
            <a:fld id="{F5A874E4-CFDD-4617-BF62-2AFB55BF7B38}" type="slidenum">
              <a:rPr lang="en-GB" smtClean="0"/>
              <a:t>‹#›</a:t>
            </a:fld>
            <a:endParaRPr lang="en-GB"/>
          </a:p>
        </p:txBody>
      </p:sp>
    </p:spTree>
    <p:extLst>
      <p:ext uri="{BB962C8B-B14F-4D97-AF65-F5344CB8AC3E}">
        <p14:creationId xmlns:p14="http://schemas.microsoft.com/office/powerpoint/2010/main" val="1230956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6BFB4C92-80D6-4EC1-B529-38645E430510}" type="datetimeFigureOut">
              <a:rPr lang="en-GB" smtClean="0"/>
              <a:t>06/01/2017</a:t>
            </a:fld>
            <a:endParaRPr lang="en-GB"/>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GB"/>
          </a:p>
        </p:txBody>
      </p:sp>
      <p:sp>
        <p:nvSpPr>
          <p:cNvPr id="4" name="Slide Number Placeholder 3"/>
          <p:cNvSpPr>
            <a:spLocks noGrp="1"/>
          </p:cNvSpPr>
          <p:nvPr>
            <p:ph type="sldNum" sz="quarter" idx="12"/>
          </p:nvPr>
        </p:nvSpPr>
        <p:spPr/>
        <p:txBody>
          <a:bodyPr/>
          <a:lstStyle/>
          <a:p>
            <a:fld id="{F5A874E4-CFDD-4617-BF62-2AFB55BF7B38}" type="slidenum">
              <a:rPr lang="en-GB" smtClean="0"/>
              <a:t>‹#›</a:t>
            </a:fld>
            <a:endParaRPr lang="en-GB"/>
          </a:p>
        </p:txBody>
      </p:sp>
    </p:spTree>
    <p:extLst>
      <p:ext uri="{BB962C8B-B14F-4D97-AF65-F5344CB8AC3E}">
        <p14:creationId xmlns:p14="http://schemas.microsoft.com/office/powerpoint/2010/main" val="202482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416050"/>
            <a:ext cx="3932237" cy="787400"/>
          </a:xfrm>
        </p:spPr>
        <p:txBody>
          <a:bodyPr anchor="b"/>
          <a:lstStyle>
            <a:lvl1pPr>
              <a:defRPr sz="3200">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5183188" y="1416050"/>
            <a:ext cx="6172200" cy="4445000"/>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839788" y="2451100"/>
            <a:ext cx="3932237" cy="34178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6BFB4C92-80D6-4EC1-B529-38645E430510}" type="datetimeFigureOut">
              <a:rPr lang="en-GB" smtClean="0"/>
              <a:t>06/01/2017</a:t>
            </a:fld>
            <a:endParaRPr lang="en-GB"/>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p:txBody>
          <a:bodyPr/>
          <a:lstStyle/>
          <a:p>
            <a:fld id="{F5A874E4-CFDD-4617-BF62-2AFB55BF7B38}" type="slidenum">
              <a:rPr lang="en-GB" smtClean="0"/>
              <a:t>‹#›</a:t>
            </a:fld>
            <a:endParaRPr lang="en-GB"/>
          </a:p>
        </p:txBody>
      </p:sp>
    </p:spTree>
    <p:extLst>
      <p:ext uri="{BB962C8B-B14F-4D97-AF65-F5344CB8AC3E}">
        <p14:creationId xmlns:p14="http://schemas.microsoft.com/office/powerpoint/2010/main" val="1679816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6BFB4C92-80D6-4EC1-B529-38645E430510}" type="datetimeFigureOut">
              <a:rPr lang="en-GB" smtClean="0"/>
              <a:t>06/01/2017</a:t>
            </a:fld>
            <a:endParaRPr lang="en-GB"/>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p:txBody>
          <a:bodyPr/>
          <a:lstStyle/>
          <a:p>
            <a:fld id="{F5A874E4-CFDD-4617-BF62-2AFB55BF7B38}" type="slidenum">
              <a:rPr lang="en-GB" smtClean="0"/>
              <a:t>‹#›</a:t>
            </a:fld>
            <a:endParaRPr lang="en-GB"/>
          </a:p>
        </p:txBody>
      </p:sp>
    </p:spTree>
    <p:extLst>
      <p:ext uri="{BB962C8B-B14F-4D97-AF65-F5344CB8AC3E}">
        <p14:creationId xmlns:p14="http://schemas.microsoft.com/office/powerpoint/2010/main" val="481471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312333"/>
            <a:ext cx="10515600" cy="1009972"/>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838200" y="2527300"/>
            <a:ext cx="10515600" cy="382905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A874E4-CFDD-4617-BF62-2AFB55BF7B38}" type="slidenum">
              <a:rPr lang="en-GB" smtClean="0"/>
              <a:t>‹#›</a:t>
            </a:fld>
            <a:endParaRPr lang="en-GB"/>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457200" y="286616"/>
            <a:ext cx="1441982" cy="938212"/>
          </a:xfrm>
          <a:prstGeom prst="rect">
            <a:avLst/>
          </a:prstGeom>
        </p:spPr>
      </p:pic>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279900" y="311493"/>
            <a:ext cx="3063240" cy="888459"/>
          </a:xfrm>
          <a:prstGeom prst="rect">
            <a:avLst/>
          </a:prstGeom>
        </p:spPr>
      </p:pic>
      <p:pic>
        <p:nvPicPr>
          <p:cNvPr id="9" name="Picture 8"/>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9660758" y="199112"/>
            <a:ext cx="2226442" cy="1113221"/>
          </a:xfrm>
          <a:prstGeom prst="rect">
            <a:avLst/>
          </a:prstGeom>
        </p:spPr>
      </p:pic>
    </p:spTree>
    <p:extLst>
      <p:ext uri="{BB962C8B-B14F-4D97-AF65-F5344CB8AC3E}">
        <p14:creationId xmlns:p14="http://schemas.microsoft.com/office/powerpoint/2010/main" val="290550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coercivecontrol.ripfa.org.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lsc.vu.lt/assets/leidiniai/index60c0.html?show_content_id=392"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coercivecontrol.ripfa.org.uk/"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coercivecontrol.ripfa.org.uk/wp-content/uploads/Case_Study_1-Tool2-reflection_on_our_ways_of_knowing.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latin typeface="Arial" panose="020B0604020202020204" pitchFamily="34" charset="0"/>
                <a:cs typeface="Arial" panose="020B0604020202020204" pitchFamily="34" charset="0"/>
              </a:rPr>
              <a:t>Historical theory of domestic abuse</a:t>
            </a:r>
            <a:endParaRPr lang="en-GB"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r>
              <a:rPr lang="en-GB" dirty="0" smtClean="0">
                <a:latin typeface="Arial" panose="020B0604020202020204" pitchFamily="34" charset="0"/>
                <a:cs typeface="Arial" panose="020B0604020202020204" pitchFamily="34" charset="0"/>
              </a:rPr>
              <a:t>Dr Bianca Petkova, Women’s Aid</a:t>
            </a:r>
          </a:p>
          <a:p>
            <a:r>
              <a:rPr lang="en-GB" dirty="0" smtClean="0">
                <a:latin typeface="Arial" panose="020B0604020202020204" pitchFamily="34" charset="0"/>
                <a:cs typeface="Arial" panose="020B0604020202020204" pitchFamily="34" charset="0"/>
                <a:hlinkClick r:id="rId2"/>
              </a:rPr>
              <a:t>http</a:t>
            </a:r>
            <a:r>
              <a:rPr lang="en-GB" dirty="0">
                <a:latin typeface="Arial" panose="020B0604020202020204" pitchFamily="34" charset="0"/>
                <a:cs typeface="Arial" panose="020B0604020202020204" pitchFamily="34" charset="0"/>
                <a:hlinkClick r:id="rId2"/>
              </a:rPr>
              <a:t>://</a:t>
            </a:r>
            <a:r>
              <a:rPr lang="en-GB" dirty="0" smtClean="0">
                <a:latin typeface="Arial" panose="020B0604020202020204" pitchFamily="34" charset="0"/>
                <a:cs typeface="Arial" panose="020B0604020202020204" pitchFamily="34" charset="0"/>
                <a:hlinkClick r:id="rId2"/>
              </a:rPr>
              <a:t>coercivecontrol.ripfa.org.uk</a:t>
            </a:r>
            <a:r>
              <a:rPr lang="en-GB" dirty="0" smtClean="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4852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panose="020B0604020202020204" pitchFamily="34" charset="0"/>
                <a:cs typeface="Arial" panose="020B0604020202020204" pitchFamily="34" charset="0"/>
              </a:rPr>
              <a:t>1970s + Biology normalising male abuse</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70000" lnSpcReduction="20000"/>
          </a:bodyPr>
          <a:lstStyle/>
          <a:p>
            <a:pPr marL="914400" lvl="2" indent="0">
              <a:lnSpc>
                <a:spcPct val="120000"/>
              </a:lnSpc>
              <a:buNone/>
            </a:pPr>
            <a:r>
              <a:rPr lang="en-GB" sz="2600" dirty="0" smtClean="0">
                <a:latin typeface="Arial" panose="020B0604020202020204" pitchFamily="34" charset="0"/>
                <a:cs typeface="Arial" panose="020B0604020202020204" pitchFamily="34" charset="0"/>
              </a:rPr>
              <a:t>‘women are naturally (i.e. biologically) programmed to be quiet and passive, while men are wired biologically to be aggressive and dominant. By this they meant that men and women are biologically predisposed to be different, to the extent that women are quiet while men are aggressive’. (Tiger and Fox, 1972) </a:t>
            </a:r>
          </a:p>
          <a:p>
            <a:pPr>
              <a:lnSpc>
                <a:spcPct val="120000"/>
              </a:lnSpc>
            </a:pPr>
            <a:endParaRPr lang="en-GB" dirty="0" smtClean="0"/>
          </a:p>
          <a:p>
            <a:pPr>
              <a:lnSpc>
                <a:spcPct val="120000"/>
              </a:lnSpc>
            </a:pPr>
            <a:endParaRPr lang="en-GB" dirty="0" smtClean="0"/>
          </a:p>
          <a:p>
            <a:endParaRPr lang="en-GB" dirty="0" smtClean="0"/>
          </a:p>
          <a:p>
            <a:endParaRPr lang="en-GB" dirty="0" smtClean="0"/>
          </a:p>
          <a:p>
            <a:endParaRPr lang="en-GB" dirty="0" smtClean="0"/>
          </a:p>
          <a:p>
            <a:pPr marL="0" indent="0">
              <a:buNone/>
            </a:pPr>
            <a:r>
              <a:rPr lang="en-GB" dirty="0" smtClean="0"/>
              <a:t> </a:t>
            </a:r>
            <a:endParaRPr lang="en-GB" dirty="0"/>
          </a:p>
        </p:txBody>
      </p:sp>
    </p:spTree>
    <p:extLst>
      <p:ext uri="{BB962C8B-B14F-4D97-AF65-F5344CB8AC3E}">
        <p14:creationId xmlns:p14="http://schemas.microsoft.com/office/powerpoint/2010/main" val="42664554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panose="020B0604020202020204" pitchFamily="34" charset="0"/>
                <a:cs typeface="Arial" panose="020B0604020202020204" pitchFamily="34" charset="0"/>
              </a:rPr>
              <a:t> More justifications of male abuse</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70000" lnSpcReduction="20000"/>
          </a:bodyPr>
          <a:lstStyle/>
          <a:p>
            <a:pPr lvl="1">
              <a:lnSpc>
                <a:spcPct val="120000"/>
              </a:lnSpc>
            </a:pPr>
            <a:r>
              <a:rPr lang="en-GB" dirty="0" smtClean="0">
                <a:latin typeface="Arial" panose="020B0604020202020204" pitchFamily="34" charset="0"/>
                <a:cs typeface="Arial" panose="020B0604020202020204" pitchFamily="34" charset="0"/>
              </a:rPr>
              <a:t>‘ in nearly 75 % of the cases…involving serious marital discord, particularly wife beating, the abuser typically reveals an abnormal blood glucose level’. (Hungerford cited in </a:t>
            </a:r>
            <a:r>
              <a:rPr lang="en-GB" dirty="0" err="1" smtClean="0">
                <a:latin typeface="Arial" panose="020B0604020202020204" pitchFamily="34" charset="0"/>
                <a:cs typeface="Arial" panose="020B0604020202020204" pitchFamily="34" charset="0"/>
              </a:rPr>
              <a:t>Dobash</a:t>
            </a:r>
            <a:r>
              <a:rPr lang="en-GB" dirty="0" smtClean="0">
                <a:latin typeface="Arial" panose="020B0604020202020204" pitchFamily="34" charset="0"/>
                <a:cs typeface="Arial" panose="020B0604020202020204" pitchFamily="34" charset="0"/>
              </a:rPr>
              <a:t> &amp; </a:t>
            </a:r>
            <a:r>
              <a:rPr lang="en-GB" dirty="0" err="1" smtClean="0">
                <a:latin typeface="Arial" panose="020B0604020202020204" pitchFamily="34" charset="0"/>
                <a:cs typeface="Arial" panose="020B0604020202020204" pitchFamily="34" charset="0"/>
              </a:rPr>
              <a:t>Dobash</a:t>
            </a:r>
            <a:r>
              <a:rPr lang="en-GB" dirty="0" smtClean="0">
                <a:latin typeface="Arial" panose="020B0604020202020204" pitchFamily="34" charset="0"/>
                <a:cs typeface="Arial" panose="020B0604020202020204" pitchFamily="34" charset="0"/>
              </a:rPr>
              <a:t>, 1992: 236)</a:t>
            </a:r>
          </a:p>
          <a:p>
            <a:pPr lvl="1">
              <a:lnSpc>
                <a:spcPct val="120000"/>
              </a:lnSpc>
            </a:pPr>
            <a:endParaRPr lang="en-GB" dirty="0" smtClean="0">
              <a:latin typeface="Arial" panose="020B0604020202020204" pitchFamily="34" charset="0"/>
              <a:cs typeface="Arial" panose="020B0604020202020204" pitchFamily="34" charset="0"/>
            </a:endParaRPr>
          </a:p>
          <a:p>
            <a:pPr lvl="1">
              <a:lnSpc>
                <a:spcPct val="120000"/>
              </a:lnSpc>
            </a:pPr>
            <a:r>
              <a:rPr lang="en-GB" dirty="0" smtClean="0">
                <a:latin typeface="Arial" panose="020B0604020202020204" pitchFamily="34" charset="0"/>
                <a:cs typeface="Arial" panose="020B0604020202020204" pitchFamily="34" charset="0"/>
              </a:rPr>
              <a:t>‘the primitive rage reactions leading to aggression and battering are ….instinctual patterns. Angry and aggressive responses are wired in the mammalian brain...’ (</a:t>
            </a:r>
            <a:r>
              <a:rPr lang="en-GB" dirty="0" err="1" smtClean="0">
                <a:latin typeface="Arial" panose="020B0604020202020204" pitchFamily="34" charset="0"/>
                <a:cs typeface="Arial" panose="020B0604020202020204" pitchFamily="34" charset="0"/>
              </a:rPr>
              <a:t>Deschner</a:t>
            </a:r>
            <a:r>
              <a:rPr lang="en-GB" dirty="0" smtClean="0">
                <a:latin typeface="Arial" panose="020B0604020202020204" pitchFamily="34" charset="0"/>
                <a:cs typeface="Arial" panose="020B0604020202020204" pitchFamily="34" charset="0"/>
              </a:rPr>
              <a:t> JP (1984) </a:t>
            </a:r>
            <a:r>
              <a:rPr lang="en-GB" i="1" dirty="0" smtClean="0">
                <a:latin typeface="Arial" panose="020B0604020202020204" pitchFamily="34" charset="0"/>
                <a:cs typeface="Arial" panose="020B0604020202020204" pitchFamily="34" charset="0"/>
              </a:rPr>
              <a:t>The Hitting Habit</a:t>
            </a:r>
            <a:r>
              <a:rPr lang="en-GB" dirty="0"/>
              <a:t>.</a:t>
            </a:r>
            <a:r>
              <a:rPr lang="en-GB" dirty="0" smtClean="0">
                <a:latin typeface="Arial" panose="020B0604020202020204" pitchFamily="34" charset="0"/>
                <a:cs typeface="Arial" panose="020B0604020202020204" pitchFamily="34" charset="0"/>
              </a:rPr>
              <a:t> New York Free Press)</a:t>
            </a:r>
          </a:p>
          <a:p>
            <a:pPr lvl="1">
              <a:lnSpc>
                <a:spcPct val="120000"/>
              </a:lnSpc>
            </a:pPr>
            <a:endParaRPr lang="en-GB" dirty="0" smtClean="0">
              <a:latin typeface="Arial" panose="020B0604020202020204" pitchFamily="34" charset="0"/>
              <a:cs typeface="Arial" panose="020B0604020202020204" pitchFamily="34" charset="0"/>
            </a:endParaRPr>
          </a:p>
          <a:p>
            <a:pPr lvl="1">
              <a:lnSpc>
                <a:spcPct val="120000"/>
              </a:lnSpc>
            </a:pPr>
            <a:r>
              <a:rPr lang="en-GB" dirty="0" smtClean="0">
                <a:latin typeface="Arial" panose="020B0604020202020204" pitchFamily="34" charset="0"/>
                <a:cs typeface="Arial" panose="020B0604020202020204" pitchFamily="34" charset="0"/>
              </a:rPr>
              <a:t>Buss (1988) argues that males have developed strategies for mate retention. These include direct guarding, (restricting her movements) of the female and negative inducements to prevent her straying (financial control, threat of violence if they are unfaithful or even so much as look at another man, etc.)</a:t>
            </a:r>
            <a:endParaRPr lang="en-GB" dirty="0" smtClean="0"/>
          </a:p>
        </p:txBody>
      </p:sp>
    </p:spTree>
    <p:extLst>
      <p:ext uri="{BB962C8B-B14F-4D97-AF65-F5344CB8AC3E}">
        <p14:creationId xmlns:p14="http://schemas.microsoft.com/office/powerpoint/2010/main" val="4816090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panose="020B0604020202020204" pitchFamily="34" charset="0"/>
                <a:cs typeface="Arial" panose="020B0604020202020204" pitchFamily="34" charset="0"/>
              </a:rPr>
              <a:t>1970s - Victim blaming </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pPr lvl="1"/>
            <a:r>
              <a:rPr lang="en-GB" dirty="0" smtClean="0">
                <a:latin typeface="Arial" panose="020B0604020202020204" pitchFamily="34" charset="0"/>
                <a:cs typeface="Arial" panose="020B0604020202020204" pitchFamily="34" charset="0"/>
              </a:rPr>
              <a:t>‘the victim in spouse assaults can always be assumed to have played a crucial role in the offence, and may have directly or indirectly brought about or precipitated their own victimisation’ </a:t>
            </a:r>
          </a:p>
          <a:p>
            <a:pPr marL="457200" lvl="1" indent="0">
              <a:buNone/>
            </a:pPr>
            <a:r>
              <a:rPr lang="en-GB" dirty="0" smtClean="0">
                <a:latin typeface="Arial" panose="020B0604020202020204" pitchFamily="34" charset="0"/>
                <a:cs typeface="Arial" panose="020B0604020202020204" pitchFamily="34" charset="0"/>
              </a:rPr>
              <a:t>(Schultz L G (1960) ‘The wife assaulter’. </a:t>
            </a:r>
            <a:r>
              <a:rPr lang="en-GB" i="1" dirty="0" smtClean="0">
                <a:latin typeface="Arial" panose="020B0604020202020204" pitchFamily="34" charset="0"/>
                <a:cs typeface="Arial" panose="020B0604020202020204" pitchFamily="34" charset="0"/>
              </a:rPr>
              <a:t>Journal of Social Therapy </a:t>
            </a:r>
            <a:r>
              <a:rPr lang="en-GB" dirty="0" smtClean="0">
                <a:latin typeface="Arial" panose="020B0604020202020204" pitchFamily="34" charset="0"/>
                <a:cs typeface="Arial" panose="020B0604020202020204" pitchFamily="34" charset="0"/>
              </a:rPr>
              <a:t> 6. (2) 103-12.)</a:t>
            </a:r>
          </a:p>
          <a:p>
            <a:pPr lvl="1"/>
            <a:endParaRPr lang="en-GB" dirty="0" smtClean="0">
              <a:latin typeface="Arial" panose="020B0604020202020204" pitchFamily="34" charset="0"/>
              <a:cs typeface="Arial" panose="020B0604020202020204" pitchFamily="34" charset="0"/>
            </a:endParaRPr>
          </a:p>
          <a:p>
            <a:pPr lvl="1"/>
            <a:r>
              <a:rPr lang="en-GB" dirty="0" smtClean="0">
                <a:latin typeface="Arial" panose="020B0604020202020204" pitchFamily="34" charset="0"/>
                <a:cs typeface="Arial" panose="020B0604020202020204" pitchFamily="34" charset="0"/>
              </a:rPr>
              <a:t> ‘the victim is the one who is acting out, initiating the interaction between her and the offender, and by her behaviour she generates the potentiality for criminal behaviour of the offender and triggers this potentiality, if it exists before in him.‘</a:t>
            </a:r>
          </a:p>
          <a:p>
            <a:pPr marL="457200" lvl="1" indent="0">
              <a:buNone/>
            </a:pPr>
            <a:r>
              <a:rPr lang="en-GB" dirty="0" smtClean="0">
                <a:latin typeface="Arial" panose="020B0604020202020204" pitchFamily="34" charset="0"/>
                <a:cs typeface="Arial" panose="020B0604020202020204" pitchFamily="34" charset="0"/>
              </a:rPr>
              <a:t>(Amir M (1971</a:t>
            </a:r>
            <a:r>
              <a:rPr lang="en-GB" dirty="0"/>
              <a:t>)</a:t>
            </a:r>
            <a:r>
              <a:rPr lang="en-GB" dirty="0" smtClean="0">
                <a:latin typeface="Arial" panose="020B0604020202020204" pitchFamily="34" charset="0"/>
                <a:cs typeface="Arial" panose="020B0604020202020204" pitchFamily="34" charset="0"/>
              </a:rPr>
              <a:t> </a:t>
            </a:r>
            <a:r>
              <a:rPr lang="en-GB" i="1" dirty="0" smtClean="0">
                <a:latin typeface="Arial" panose="020B0604020202020204" pitchFamily="34" charset="0"/>
                <a:cs typeface="Arial" panose="020B0604020202020204" pitchFamily="34" charset="0"/>
              </a:rPr>
              <a:t>Patterns of Forcible Rape</a:t>
            </a:r>
            <a:r>
              <a:rPr lang="en-GB" dirty="0"/>
              <a:t>.</a:t>
            </a:r>
            <a:r>
              <a:rPr lang="en-GB" dirty="0" smtClean="0">
                <a:latin typeface="Arial" panose="020B0604020202020204" pitchFamily="34" charset="0"/>
                <a:cs typeface="Arial" panose="020B0604020202020204" pitchFamily="34" charset="0"/>
              </a:rPr>
              <a:t> Univ. of Chicago Press, 259)</a:t>
            </a:r>
          </a:p>
        </p:txBody>
      </p:sp>
    </p:spTree>
    <p:extLst>
      <p:ext uri="{BB962C8B-B14F-4D97-AF65-F5344CB8AC3E}">
        <p14:creationId xmlns:p14="http://schemas.microsoft.com/office/powerpoint/2010/main" val="20305466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676400" y="2157413"/>
            <a:ext cx="10515600" cy="3368675"/>
          </a:xfrm>
        </p:spPr>
        <p:txBody>
          <a:bodyPr/>
          <a:lstStyle/>
          <a:p>
            <a:endParaRPr lang="en-GB" dirty="0"/>
          </a:p>
          <a:p>
            <a:pPr marL="0" indent="0">
              <a:buNone/>
            </a:pPr>
            <a:r>
              <a:rPr lang="en-GB" sz="3600" i="1" dirty="0" smtClean="0">
                <a:latin typeface="Arial" panose="020B0604020202020204" pitchFamily="34" charset="0"/>
                <a:ea typeface="Open Sans Light" panose="020B0306030504020204" pitchFamily="34" charset="0"/>
                <a:cs typeface="Arial" panose="020B0604020202020204" pitchFamily="34" charset="0"/>
              </a:rPr>
              <a:t>‘What </a:t>
            </a:r>
            <a:r>
              <a:rPr lang="en-GB" sz="3600" i="1" dirty="0">
                <a:latin typeface="Arial" panose="020B0604020202020204" pitchFamily="34" charset="0"/>
                <a:ea typeface="Open Sans Light" panose="020B0306030504020204" pitchFamily="34" charset="0"/>
                <a:cs typeface="Arial" panose="020B0604020202020204" pitchFamily="34" charset="0"/>
              </a:rPr>
              <a:t>is surprising is the enormous effort to explain male behaviour by examining characteristics of women.’ </a:t>
            </a:r>
            <a:endParaRPr lang="en-GB" sz="3600" i="1" dirty="0" smtClean="0">
              <a:latin typeface="Arial" panose="020B0604020202020204" pitchFamily="34" charset="0"/>
              <a:ea typeface="Open Sans Light" panose="020B0306030504020204" pitchFamily="34" charset="0"/>
              <a:cs typeface="Arial" panose="020B0604020202020204" pitchFamily="34" charset="0"/>
            </a:endParaRPr>
          </a:p>
          <a:p>
            <a:pPr marL="0" indent="0" algn="r">
              <a:buNone/>
            </a:pPr>
            <a:r>
              <a:rPr lang="en-GB" sz="2000" dirty="0" smtClean="0">
                <a:latin typeface="Arial" panose="020B0604020202020204" pitchFamily="34" charset="0"/>
                <a:ea typeface="Open Sans Light" panose="020B0306030504020204" pitchFamily="34" charset="0"/>
                <a:cs typeface="Arial" panose="020B0604020202020204" pitchFamily="34" charset="0"/>
              </a:rPr>
              <a:t>(</a:t>
            </a:r>
            <a:r>
              <a:rPr lang="en-GB" sz="2000" dirty="0" err="1">
                <a:latin typeface="Arial" panose="020B0604020202020204" pitchFamily="34" charset="0"/>
                <a:ea typeface="Open Sans Light" panose="020B0306030504020204" pitchFamily="34" charset="0"/>
                <a:cs typeface="Arial" panose="020B0604020202020204" pitchFamily="34" charset="0"/>
              </a:rPr>
              <a:t>Hotaling</a:t>
            </a:r>
            <a:r>
              <a:rPr lang="en-GB" sz="2000" dirty="0">
                <a:latin typeface="Arial" panose="020B0604020202020204" pitchFamily="34" charset="0"/>
                <a:ea typeface="Open Sans Light" panose="020B0306030504020204" pitchFamily="34" charset="0"/>
                <a:cs typeface="Arial" panose="020B0604020202020204" pitchFamily="34" charset="0"/>
              </a:rPr>
              <a:t> and </a:t>
            </a:r>
            <a:r>
              <a:rPr lang="en-GB" sz="2000" dirty="0" err="1">
                <a:latin typeface="Arial" panose="020B0604020202020204" pitchFamily="34" charset="0"/>
                <a:ea typeface="Open Sans Light" panose="020B0306030504020204" pitchFamily="34" charset="0"/>
                <a:cs typeface="Arial" panose="020B0604020202020204" pitchFamily="34" charset="0"/>
              </a:rPr>
              <a:t>Sugarman</a:t>
            </a:r>
            <a:r>
              <a:rPr lang="en-GB" sz="2000" dirty="0">
                <a:latin typeface="Arial" panose="020B0604020202020204" pitchFamily="34" charset="0"/>
                <a:ea typeface="Open Sans Light" panose="020B0306030504020204" pitchFamily="34" charset="0"/>
                <a:cs typeface="Arial" panose="020B0604020202020204" pitchFamily="34" charset="0"/>
              </a:rPr>
              <a:t>, 1986</a:t>
            </a:r>
            <a:r>
              <a:rPr lang="en-GB" dirty="0">
                <a:latin typeface="Arial" panose="020B0604020202020204" pitchFamily="34" charset="0"/>
                <a:ea typeface="Open Sans Light" panose="020B0306030504020204" pitchFamily="34" charset="0"/>
                <a:cs typeface="Arial" panose="020B0604020202020204" pitchFamily="34" charset="0"/>
              </a:rPr>
              <a:t>) </a:t>
            </a:r>
          </a:p>
          <a:p>
            <a:endParaRPr lang="en-GB" dirty="0">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37120988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86919"/>
            <a:ext cx="10515600" cy="1065781"/>
          </a:xfrm>
        </p:spPr>
        <p:txBody>
          <a:bodyPr>
            <a:normAutofit fontScale="90000"/>
          </a:bodyPr>
          <a:lstStyle/>
          <a:p>
            <a:r>
              <a:rPr lang="en-GB" sz="3600" dirty="0" smtClean="0">
                <a:latin typeface="Arial" panose="020B0604020202020204" pitchFamily="34" charset="0"/>
                <a:cs typeface="Arial" panose="020B0604020202020204" pitchFamily="34" charset="0"/>
              </a:rPr>
              <a:t>1970s also marked </a:t>
            </a:r>
            <a:r>
              <a:rPr lang="en-GB" sz="3600" dirty="0">
                <a:latin typeface="Arial" panose="020B0604020202020204" pitchFamily="34" charset="0"/>
                <a:cs typeface="Arial" panose="020B0604020202020204" pitchFamily="34" charset="0"/>
              </a:rPr>
              <a:t>the beginning of the women’s </a:t>
            </a:r>
            <a:r>
              <a:rPr lang="en-GB" sz="3600" dirty="0" smtClean="0">
                <a:latin typeface="Arial" panose="020B0604020202020204" pitchFamily="34" charset="0"/>
                <a:cs typeface="Arial" panose="020B0604020202020204" pitchFamily="34" charset="0"/>
              </a:rPr>
              <a:t>movement</a:t>
            </a:r>
            <a:endParaRPr lang="en-GB" dirty="0"/>
          </a:p>
        </p:txBody>
      </p:sp>
      <p:sp>
        <p:nvSpPr>
          <p:cNvPr id="3" name="Content Placeholder 2"/>
          <p:cNvSpPr>
            <a:spLocks noGrp="1"/>
          </p:cNvSpPr>
          <p:nvPr>
            <p:ph idx="1"/>
          </p:nvPr>
        </p:nvSpPr>
        <p:spPr>
          <a:xfrm>
            <a:off x="838200" y="2768830"/>
            <a:ext cx="10515600" cy="3624262"/>
          </a:xfrm>
        </p:spPr>
        <p:txBody>
          <a:bodyPr>
            <a:noAutofit/>
          </a:bodyPr>
          <a:lstStyle/>
          <a:p>
            <a:r>
              <a:rPr lang="en-GB" sz="2000" dirty="0" smtClean="0">
                <a:latin typeface="Arial" panose="020B0604020202020204" pitchFamily="34" charset="0"/>
                <a:cs typeface="Arial" panose="020B0604020202020204" pitchFamily="34" charset="0"/>
              </a:rPr>
              <a:t>The movement questioned gender roles, (i.e. that men should be in control of women in the family and in generally; it produced in depth analysis of gender &amp; power).</a:t>
            </a:r>
          </a:p>
          <a:p>
            <a:r>
              <a:rPr lang="en-GB" sz="2000" dirty="0" smtClean="0">
                <a:latin typeface="Arial" panose="020B0604020202020204" pitchFamily="34" charset="0"/>
                <a:cs typeface="Arial" panose="020B0604020202020204" pitchFamily="34" charset="0"/>
              </a:rPr>
              <a:t>The movement produced evidence that DA of women was prevalent , (Women’s Aid coined the term ‘domestic abuse’ &amp; the UK government accepted it.).</a:t>
            </a:r>
          </a:p>
          <a:p>
            <a:r>
              <a:rPr lang="en-GB" sz="2000" dirty="0" smtClean="0">
                <a:latin typeface="Arial" panose="020B0604020202020204" pitchFamily="34" charset="0"/>
                <a:cs typeface="Arial" panose="020B0604020202020204" pitchFamily="34" charset="0"/>
              </a:rPr>
              <a:t>DA could no longer be explained away easily by ’faulty’ individuals or ‘dysfunctional families’ – it was endemic to society.</a:t>
            </a:r>
          </a:p>
          <a:p>
            <a:r>
              <a:rPr lang="en-GB" sz="2000" dirty="0" smtClean="0">
                <a:latin typeface="Arial" panose="020B0604020202020204" pitchFamily="34" charset="0"/>
                <a:cs typeface="Arial" panose="020B0604020202020204" pitchFamily="34" charset="0"/>
              </a:rPr>
              <a:t>Out of this work- Women’s Aid refuges for DA abuse victims came into being.</a:t>
            </a:r>
          </a:p>
        </p:txBody>
      </p:sp>
    </p:spTree>
    <p:extLst>
      <p:ext uri="{BB962C8B-B14F-4D97-AF65-F5344CB8AC3E}">
        <p14:creationId xmlns:p14="http://schemas.microsoft.com/office/powerpoint/2010/main" val="42066871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1417608"/>
            <a:ext cx="10515600" cy="1065781"/>
          </a:xfrm>
        </p:spPr>
        <p:txBody>
          <a:bodyPr>
            <a:normAutofit/>
          </a:bodyPr>
          <a:lstStyle/>
          <a:p>
            <a:r>
              <a:rPr lang="en-GB" dirty="0" smtClean="0">
                <a:latin typeface="Arial" panose="020B0604020202020204" pitchFamily="34" charset="0"/>
                <a:cs typeface="Arial" panose="020B0604020202020204" pitchFamily="34" charset="0"/>
              </a:rPr>
              <a:t>1970s and 1980s</a:t>
            </a:r>
            <a:r>
              <a:rPr lang="en-GB" dirty="0" smtClean="0"/>
              <a:t/>
            </a:r>
            <a:br>
              <a:rPr lang="en-GB" dirty="0" smtClean="0"/>
            </a:br>
            <a:endParaRPr lang="en-GB" dirty="0"/>
          </a:p>
        </p:txBody>
      </p:sp>
      <p:sp>
        <p:nvSpPr>
          <p:cNvPr id="4" name="Content Placeholder 3"/>
          <p:cNvSpPr>
            <a:spLocks noGrp="1"/>
          </p:cNvSpPr>
          <p:nvPr>
            <p:ph idx="1"/>
          </p:nvPr>
        </p:nvSpPr>
        <p:spPr>
          <a:xfrm>
            <a:off x="838200" y="2552700"/>
            <a:ext cx="3759200" cy="3624262"/>
          </a:xfrm>
        </p:spPr>
        <p:txBody>
          <a:bodyPr/>
          <a:lstStyle/>
          <a:p>
            <a:r>
              <a:rPr lang="en-GB" dirty="0" smtClean="0">
                <a:latin typeface="Arial" panose="020B0604020202020204" pitchFamily="34" charset="0"/>
                <a:cs typeface="Arial" panose="020B0604020202020204" pitchFamily="34" charset="0"/>
              </a:rPr>
              <a:t>Lenore Walker  ‘cycle of violence’*</a:t>
            </a:r>
          </a:p>
          <a:p>
            <a:pPr marL="0" indent="0">
              <a:buNone/>
            </a:pPr>
            <a:endParaRPr lang="en-GB" dirty="0" smtClean="0">
              <a:latin typeface="Arial" panose="020B0604020202020204" pitchFamily="34" charset="0"/>
              <a:cs typeface="Arial" panose="020B0604020202020204" pitchFamily="34" charset="0"/>
            </a:endParaRPr>
          </a:p>
        </p:txBody>
      </p:sp>
      <p:sp>
        <p:nvSpPr>
          <p:cNvPr id="114689" name="Slide Number Placeholder 3"/>
          <p:cNvSpPr>
            <a:spLocks noGrp="1"/>
          </p:cNvSpPr>
          <p:nvPr>
            <p:ph type="sldNum" sz="quarter" idx="12"/>
          </p:nvPr>
        </p:nvSpPr>
        <p:spPr/>
        <p:txBody>
          <a:bodyPr/>
          <a:lstStyle/>
          <a:p>
            <a:fld id="{5A28FA70-A10A-4182-8F3F-A8266AFAFD25}" type="slidenum">
              <a:rPr lang="en-GB" smtClean="0"/>
              <a:pPr/>
              <a:t>15</a:t>
            </a:fld>
            <a:endParaRPr lang="en-GB" smtClean="0"/>
          </a:p>
        </p:txBody>
      </p:sp>
      <p:sp>
        <p:nvSpPr>
          <p:cNvPr id="114692" name="Text Box 4"/>
          <p:cNvSpPr txBox="1">
            <a:spLocks noChangeArrowheads="1"/>
          </p:cNvSpPr>
          <p:nvPr/>
        </p:nvSpPr>
        <p:spPr bwMode="auto">
          <a:xfrm>
            <a:off x="1676401" y="549275"/>
            <a:ext cx="1800225" cy="369332"/>
          </a:xfrm>
          <a:prstGeom prst="rect">
            <a:avLst/>
          </a:prstGeom>
          <a:noFill/>
          <a:ln w="254000" algn="ctr">
            <a:noFill/>
            <a:miter lim="800000"/>
            <a:headEnd/>
            <a:tailEnd/>
          </a:ln>
        </p:spPr>
        <p:txBody>
          <a:bodyPr>
            <a:spAutoFit/>
          </a:bodyPr>
          <a:lstStyle/>
          <a:p>
            <a:pPr>
              <a:spcBef>
                <a:spcPct val="50000"/>
              </a:spcBef>
            </a:pPr>
            <a:endParaRPr lang="en-US"/>
          </a:p>
        </p:txBody>
      </p:sp>
      <p:pic>
        <p:nvPicPr>
          <p:cNvPr id="8" name="Picture 2" descr="cycle2"/>
          <p:cNvPicPr>
            <a:picLocks noChangeAspect="1" noChangeArrowheads="1"/>
          </p:cNvPicPr>
          <p:nvPr/>
        </p:nvPicPr>
        <p:blipFill>
          <a:blip r:embed="rId3"/>
          <a:srcRect/>
          <a:stretch>
            <a:fillRect/>
          </a:stretch>
        </p:blipFill>
        <p:spPr bwMode="auto">
          <a:xfrm>
            <a:off x="5373353" y="1282094"/>
            <a:ext cx="6474493" cy="5439381"/>
          </a:xfrm>
          <a:prstGeom prst="rect">
            <a:avLst/>
          </a:prstGeom>
          <a:noFill/>
          <a:ln w="9525">
            <a:noFill/>
            <a:miter lim="800000"/>
            <a:headEnd/>
            <a:tailEnd/>
          </a:ln>
        </p:spPr>
      </p:pic>
    </p:spTree>
    <p:extLst>
      <p:ext uri="{BB962C8B-B14F-4D97-AF65-F5344CB8AC3E}">
        <p14:creationId xmlns:p14="http://schemas.microsoft.com/office/powerpoint/2010/main" val="11092464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latin typeface="Arial" panose="020B0604020202020204" pitchFamily="34" charset="0"/>
                <a:cs typeface="Arial" panose="020B0604020202020204" pitchFamily="34" charset="0"/>
              </a:rPr>
              <a:t>Criticisms: </a:t>
            </a:r>
            <a:endParaRPr lang="en-GB"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85000" lnSpcReduction="20000"/>
          </a:bodyPr>
          <a:lstStyle/>
          <a:p>
            <a:r>
              <a:rPr lang="en-GB" dirty="0" smtClean="0">
                <a:latin typeface="Arial" panose="020B0604020202020204" pitchFamily="34" charset="0"/>
                <a:cs typeface="Arial" panose="020B0604020202020204" pitchFamily="34" charset="0"/>
              </a:rPr>
              <a:t>It doesn’t show intention (to exercise power &amp; control as a motivating factor for perpetrators).</a:t>
            </a:r>
          </a:p>
          <a:p>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Many women don't experience ‘honeymoon’  period (culture also important).</a:t>
            </a:r>
          </a:p>
          <a:p>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Many women exist in a state of an ongoing fear &amp; anxiety and experience unrelenting control over every aspect of their lives</a:t>
            </a:r>
          </a:p>
          <a:p>
            <a:r>
              <a:rPr lang="en-GB" dirty="0" err="1">
                <a:latin typeface="Arial" panose="020B0604020202020204" pitchFamily="34" charset="0"/>
                <a:ea typeface="Open Sans Light" panose="020B0306030504020204" pitchFamily="34" charset="0"/>
                <a:cs typeface="Arial" panose="020B0604020202020204" pitchFamily="34" charset="0"/>
              </a:rPr>
              <a:t>Dobash</a:t>
            </a:r>
            <a:r>
              <a:rPr lang="en-GB" dirty="0">
                <a:latin typeface="Arial" panose="020B0604020202020204" pitchFamily="34" charset="0"/>
                <a:ea typeface="Open Sans Light" panose="020B0306030504020204" pitchFamily="34" charset="0"/>
                <a:cs typeface="Arial" panose="020B0604020202020204" pitchFamily="34" charset="0"/>
              </a:rPr>
              <a:t> &amp; </a:t>
            </a:r>
            <a:r>
              <a:rPr lang="en-GB" dirty="0" err="1">
                <a:latin typeface="Arial" panose="020B0604020202020204" pitchFamily="34" charset="0"/>
                <a:ea typeface="Open Sans Light" panose="020B0306030504020204" pitchFamily="34" charset="0"/>
                <a:cs typeface="Arial" panose="020B0604020202020204" pitchFamily="34" charset="0"/>
              </a:rPr>
              <a:t>Dobash</a:t>
            </a:r>
            <a:r>
              <a:rPr lang="en-GB" dirty="0">
                <a:latin typeface="Arial" panose="020B0604020202020204" pitchFamily="34" charset="0"/>
                <a:ea typeface="Open Sans Light" panose="020B0306030504020204" pitchFamily="34" charset="0"/>
                <a:cs typeface="Arial" panose="020B0604020202020204" pitchFamily="34" charset="0"/>
              </a:rPr>
              <a:t>, 1992:226</a:t>
            </a:r>
          </a:p>
          <a:p>
            <a:pPr marL="0" indent="0">
              <a:buNone/>
            </a:pPr>
            <a:r>
              <a:rPr lang="en-GB" dirty="0" smtClean="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66608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795" y="1100888"/>
            <a:ext cx="11650363" cy="1325563"/>
          </a:xfrm>
        </p:spPr>
        <p:txBody>
          <a:bodyPr/>
          <a:lstStyle/>
          <a:p>
            <a:r>
              <a:rPr lang="en-GB" dirty="0"/>
              <a:t>1980s until today – </a:t>
            </a:r>
            <a:r>
              <a:rPr lang="en-GB" dirty="0" smtClean="0"/>
              <a:t>social sciences models </a:t>
            </a:r>
            <a:endParaRPr lang="en-GB" dirty="0"/>
          </a:p>
        </p:txBody>
      </p:sp>
      <p:sp>
        <p:nvSpPr>
          <p:cNvPr id="3" name="Content Placeholder 2"/>
          <p:cNvSpPr>
            <a:spLocks noGrp="1"/>
          </p:cNvSpPr>
          <p:nvPr>
            <p:ph idx="1"/>
          </p:nvPr>
        </p:nvSpPr>
        <p:spPr>
          <a:xfrm>
            <a:off x="154458" y="2506662"/>
            <a:ext cx="10890422" cy="4351338"/>
          </a:xfrm>
        </p:spPr>
        <p:txBody>
          <a:bodyPr>
            <a:normAutofit fontScale="62500" lnSpcReduction="20000"/>
          </a:bodyPr>
          <a:lstStyle/>
          <a:p>
            <a:pPr marL="0" indent="0">
              <a:buNone/>
            </a:pPr>
            <a:r>
              <a:rPr lang="en-GB" dirty="0" smtClean="0"/>
              <a:t>Many of the theories on slide 2 have their own history of development – they have </a:t>
            </a:r>
            <a:r>
              <a:rPr lang="en-GB" b="1" dirty="0" smtClean="0"/>
              <a:t>not</a:t>
            </a:r>
            <a:r>
              <a:rPr lang="en-GB" dirty="0" smtClean="0"/>
              <a:t> ‘disappeared’.  Today they still inform different understandings and practices in relation to DA. For example: </a:t>
            </a:r>
          </a:p>
          <a:p>
            <a:pPr marL="0" indent="0">
              <a:buNone/>
            </a:pPr>
            <a:endParaRPr lang="en-GB" dirty="0" smtClean="0"/>
          </a:p>
          <a:p>
            <a:pPr>
              <a:buFont typeface="Wingdings" panose="05000000000000000000" pitchFamily="2" charset="2"/>
              <a:buChar char="Ø"/>
            </a:pPr>
            <a:r>
              <a:rPr lang="en-GB" dirty="0" smtClean="0"/>
              <a:t>Individual pathology – (for e.g. a judge may give a light sentence on a male perpetrator of DA who had murdered his wife due to his ‘depression’)</a:t>
            </a:r>
          </a:p>
          <a:p>
            <a:pPr marL="0" indent="0">
              <a:buNone/>
            </a:pPr>
            <a:endParaRPr lang="en-GB" dirty="0" smtClean="0"/>
          </a:p>
          <a:p>
            <a:pPr>
              <a:buFont typeface="Wingdings" panose="05000000000000000000" pitchFamily="2" charset="2"/>
              <a:buChar char="Ø"/>
            </a:pPr>
            <a:r>
              <a:rPr lang="en-GB" dirty="0" smtClean="0"/>
              <a:t>Family conflict – (for e.g. both parties can be conceived ‘as bad as each other’ by various professionals)</a:t>
            </a:r>
          </a:p>
          <a:p>
            <a:pPr>
              <a:buFont typeface="Wingdings" panose="05000000000000000000" pitchFamily="2" charset="2"/>
              <a:buChar char="Ø"/>
            </a:pPr>
            <a:endParaRPr lang="en-GB" dirty="0" smtClean="0"/>
          </a:p>
          <a:p>
            <a:pPr>
              <a:buFont typeface="Wingdings" panose="05000000000000000000" pitchFamily="2" charset="2"/>
              <a:buChar char="Ø"/>
            </a:pPr>
            <a:r>
              <a:rPr lang="en-GB" dirty="0" smtClean="0"/>
              <a:t>Instinct theories of human aggression – (for e.g. male violence against female partner can be considered understandable due to provocation by the victim)</a:t>
            </a:r>
          </a:p>
          <a:p>
            <a:pPr marL="0" indent="0">
              <a:buNone/>
            </a:pPr>
            <a:endParaRPr lang="en-GB" dirty="0" smtClean="0"/>
          </a:p>
          <a:p>
            <a:pPr marL="0" indent="0">
              <a:buNone/>
            </a:pPr>
            <a:r>
              <a:rPr lang="en-GB" dirty="0" smtClean="0"/>
              <a:t>(For comprehensive discussion see: </a:t>
            </a:r>
            <a:endParaRPr lang="en-GB" dirty="0"/>
          </a:p>
          <a:p>
            <a:pPr marL="0" indent="0">
              <a:buNone/>
            </a:pPr>
            <a:r>
              <a:rPr lang="en-GB" dirty="0" smtClean="0">
                <a:hlinkClick r:id="rId3"/>
              </a:rPr>
              <a:t>http</a:t>
            </a:r>
            <a:r>
              <a:rPr lang="en-GB" dirty="0">
                <a:hlinkClick r:id="rId3"/>
              </a:rPr>
              <a:t>://</a:t>
            </a:r>
            <a:r>
              <a:rPr lang="en-GB" dirty="0" smtClean="0">
                <a:hlinkClick r:id="rId3"/>
              </a:rPr>
              <a:t>www.lsc.vu.lt/assets/leidiniai/index60c0.html?show_content_id=392</a:t>
            </a:r>
            <a:r>
              <a:rPr lang="en-GB" dirty="0"/>
              <a:t> -  </a:t>
            </a:r>
            <a:r>
              <a:rPr lang="en-GB" dirty="0" err="1" smtClean="0"/>
              <a:t>Dr</a:t>
            </a:r>
            <a:r>
              <a:rPr lang="en-GB" dirty="0" err="1"/>
              <a:t>.</a:t>
            </a:r>
            <a:r>
              <a:rPr lang="en-GB" dirty="0"/>
              <a:t> </a:t>
            </a:r>
            <a:r>
              <a:rPr lang="en-GB" dirty="0" err="1"/>
              <a:t>Jolanta</a:t>
            </a:r>
            <a:r>
              <a:rPr lang="en-GB" dirty="0"/>
              <a:t> </a:t>
            </a:r>
            <a:r>
              <a:rPr lang="en-GB" dirty="0" err="1" smtClean="0"/>
              <a:t>Reingardienė</a:t>
            </a:r>
            <a:r>
              <a:rPr lang="en-GB" dirty="0" smtClean="0"/>
              <a:t> - </a:t>
            </a:r>
            <a:r>
              <a:rPr lang="en-GB" i="1" dirty="0"/>
              <a:t>Historical and Theoretical Discourse Surrounding Gender Based Violence Research</a:t>
            </a:r>
          </a:p>
        </p:txBody>
      </p:sp>
    </p:spTree>
    <p:extLst>
      <p:ext uri="{BB962C8B-B14F-4D97-AF65-F5344CB8AC3E}">
        <p14:creationId xmlns:p14="http://schemas.microsoft.com/office/powerpoint/2010/main" val="19448930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508" y="1032823"/>
            <a:ext cx="10515600" cy="1325563"/>
          </a:xfrm>
        </p:spPr>
        <p:txBody>
          <a:bodyPr/>
          <a:lstStyle/>
          <a:p>
            <a:r>
              <a:rPr lang="en-GB" dirty="0" smtClean="0"/>
              <a:t>1980s until today – feminist models</a:t>
            </a:r>
            <a:endParaRPr lang="en-GB" dirty="0"/>
          </a:p>
        </p:txBody>
      </p:sp>
      <p:sp>
        <p:nvSpPr>
          <p:cNvPr id="3" name="Content Placeholder 2"/>
          <p:cNvSpPr>
            <a:spLocks noGrp="1"/>
          </p:cNvSpPr>
          <p:nvPr>
            <p:ph idx="1"/>
          </p:nvPr>
        </p:nvSpPr>
        <p:spPr>
          <a:xfrm>
            <a:off x="121508" y="2142901"/>
            <a:ext cx="10925433" cy="4957248"/>
          </a:xfrm>
        </p:spPr>
        <p:txBody>
          <a:bodyPr>
            <a:normAutofit fontScale="92500" lnSpcReduction="10000"/>
          </a:bodyPr>
          <a:lstStyle/>
          <a:p>
            <a:r>
              <a:rPr lang="en-GB" sz="2400" dirty="0" smtClean="0"/>
              <a:t>Feminist models continue to draw on survivors’ experiences and to view domestic abuse as an instrument and expression of gender inequality.</a:t>
            </a:r>
          </a:p>
          <a:p>
            <a:r>
              <a:rPr lang="en-GB" sz="2400" dirty="0" smtClean="0"/>
              <a:t>Analysis of coercive control were developed over the years, (e.g. Albert </a:t>
            </a:r>
            <a:r>
              <a:rPr lang="en-GB" sz="2400" dirty="0" err="1" smtClean="0"/>
              <a:t>Biderman</a:t>
            </a:r>
            <a:r>
              <a:rPr lang="en-GB" sz="2400" dirty="0" smtClean="0"/>
              <a:t> 1950s, Susan Schechter 1970s, Evan Stark, 1990s) to enrich practitioners’ understanding of abusive practices and of the nature and dynamics of domestic abuse.</a:t>
            </a:r>
            <a:endParaRPr lang="en-GB" sz="2400" dirty="0"/>
          </a:p>
          <a:p>
            <a:r>
              <a:rPr lang="en-GB" sz="2400" dirty="0"/>
              <a:t>The Duluth Domestic Abuse Intervention Project in Minnesota developed the multi-agency Coordinated Community Response (see the ‘What works’ guidance sheet for more </a:t>
            </a:r>
            <a:r>
              <a:rPr lang="en-GB" sz="2400" dirty="0" smtClean="0"/>
              <a:t>information)</a:t>
            </a:r>
            <a:r>
              <a:rPr lang="en-GB" sz="2400" dirty="0"/>
              <a:t> to DA.  Power and Control wheels were developed and implemented as a guiding tool in their work and this has been adopted by many DA practitioners world </a:t>
            </a:r>
            <a:r>
              <a:rPr lang="en-GB" sz="2400" dirty="0" smtClean="0"/>
              <a:t>wide</a:t>
            </a:r>
            <a:r>
              <a:rPr lang="en-GB" sz="2400" dirty="0"/>
              <a:t>.</a:t>
            </a:r>
            <a:endParaRPr lang="en-GB" sz="2400" dirty="0" smtClean="0"/>
          </a:p>
          <a:p>
            <a:r>
              <a:rPr lang="en-GB" sz="2400" dirty="0" smtClean="0"/>
              <a:t>Intersectional models of DA added further dimensions to practitioners' understanding of multiple forms of discrimination and abuse of people from marginalised groups. These models became particularly useful for highlighting ways in which other (than gender) sources of power impact on victims – for e.g. ethnicity/ race, ‘</a:t>
            </a:r>
            <a:r>
              <a:rPr lang="en-GB" sz="2400" dirty="0" err="1" smtClean="0"/>
              <a:t>ablebodyism</a:t>
            </a:r>
            <a:r>
              <a:rPr lang="en-GB" sz="2400" dirty="0" smtClean="0"/>
              <a:t>’, age etc. </a:t>
            </a:r>
          </a:p>
          <a:p>
            <a:endParaRPr lang="en-GB" sz="2400" dirty="0"/>
          </a:p>
          <a:p>
            <a:pPr marL="0" indent="0">
              <a:buNone/>
            </a:pPr>
            <a:endParaRPr lang="en-GB" sz="2400" dirty="0" smtClean="0"/>
          </a:p>
          <a:p>
            <a:endParaRPr lang="en-GB" sz="2400" dirty="0" smtClean="0"/>
          </a:p>
          <a:p>
            <a:endParaRPr lang="en-GB" sz="2400" dirty="0" smtClean="0"/>
          </a:p>
          <a:p>
            <a:pPr marL="457200" lvl="1" indent="0">
              <a:buNone/>
            </a:pPr>
            <a:endParaRPr lang="en-GB" dirty="0" smtClean="0"/>
          </a:p>
          <a:p>
            <a:pPr lvl="1">
              <a:buFont typeface="Wingdings" panose="05000000000000000000" pitchFamily="2" charset="2"/>
              <a:buChar char="Ø"/>
            </a:pPr>
            <a:endParaRPr lang="en-GB" dirty="0"/>
          </a:p>
        </p:txBody>
      </p:sp>
    </p:spTree>
    <p:extLst>
      <p:ext uri="{BB962C8B-B14F-4D97-AF65-F5344CB8AC3E}">
        <p14:creationId xmlns:p14="http://schemas.microsoft.com/office/powerpoint/2010/main" val="3349507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480" y="1353820"/>
            <a:ext cx="10515600" cy="1065781"/>
          </a:xfrm>
        </p:spPr>
        <p:txBody>
          <a:bodyPr/>
          <a:lstStyle/>
          <a:p>
            <a:r>
              <a:rPr lang="en-GB" dirty="0" smtClean="0"/>
              <a:t>Conclusions</a:t>
            </a:r>
            <a:endParaRPr lang="en-GB" dirty="0"/>
          </a:p>
        </p:txBody>
      </p:sp>
      <p:sp>
        <p:nvSpPr>
          <p:cNvPr id="3" name="Content Placeholder 2"/>
          <p:cNvSpPr>
            <a:spLocks noGrp="1"/>
          </p:cNvSpPr>
          <p:nvPr>
            <p:ph idx="1"/>
          </p:nvPr>
        </p:nvSpPr>
        <p:spPr>
          <a:xfrm>
            <a:off x="497840" y="2105660"/>
            <a:ext cx="10855960" cy="3624262"/>
          </a:xfrm>
        </p:spPr>
        <p:txBody>
          <a:bodyPr>
            <a:noAutofit/>
          </a:bodyPr>
          <a:lstStyle/>
          <a:p>
            <a:pPr marL="0" indent="0">
              <a:buNone/>
            </a:pPr>
            <a:r>
              <a:rPr lang="en-GB" sz="1600" dirty="0" smtClean="0"/>
              <a:t>Knowledge of the history &amp; diversity of domestic abuse theories is important because, it can help practitioners to:</a:t>
            </a:r>
            <a:br>
              <a:rPr lang="en-GB" sz="1600" dirty="0" smtClean="0"/>
            </a:br>
            <a:endParaRPr lang="en-GB" sz="1600" dirty="0" smtClean="0"/>
          </a:p>
          <a:p>
            <a:pPr lvl="1"/>
            <a:r>
              <a:rPr lang="en-GB" sz="1600" dirty="0" smtClean="0"/>
              <a:t>Have a fuller understanding of the perspectives on domestic abuse they are working from within.</a:t>
            </a:r>
          </a:p>
          <a:p>
            <a:pPr lvl="1"/>
            <a:r>
              <a:rPr lang="en-GB" sz="1600" dirty="0" smtClean="0"/>
              <a:t>Have an increased critical awareness of  some of the ways in which particular theories might impact on the very people they support and more broadly on communities &amp; society.</a:t>
            </a:r>
          </a:p>
          <a:p>
            <a:pPr lvl="1"/>
            <a:r>
              <a:rPr lang="en-GB" sz="1600" dirty="0" smtClean="0"/>
              <a:t>Be more confident in selecting appropriate theoretical perspectives.</a:t>
            </a:r>
          </a:p>
          <a:p>
            <a:pPr lvl="1"/>
            <a:r>
              <a:rPr lang="en-GB" sz="1600" dirty="0" smtClean="0"/>
              <a:t>Be more able to develop a more holistic understanding of the problems faced by the people they support.</a:t>
            </a:r>
          </a:p>
          <a:p>
            <a:pPr marL="0" indent="0">
              <a:buNone/>
            </a:pPr>
            <a:endParaRPr lang="en-GB" sz="1600" dirty="0" smtClean="0"/>
          </a:p>
          <a:p>
            <a:pPr marL="0" indent="0">
              <a:buNone/>
            </a:pPr>
            <a:r>
              <a:rPr lang="en-GB" sz="1600" dirty="0" smtClean="0"/>
              <a:t>You can find out more about the Coordinated Community Response and the Power and Control Wheel, and theories of coercive control in the </a:t>
            </a:r>
            <a:r>
              <a:rPr lang="en-GB" sz="1600" dirty="0"/>
              <a:t>overarching resources section of </a:t>
            </a:r>
            <a:r>
              <a:rPr lang="en-GB" sz="1600" dirty="0">
                <a:hlinkClick r:id="rId3"/>
              </a:rPr>
              <a:t>http://coercivecontrol.ripfa.org.uk</a:t>
            </a:r>
            <a:r>
              <a:rPr lang="en-GB" sz="1600" dirty="0" smtClean="0">
                <a:hlinkClick r:id="rId3"/>
              </a:rPr>
              <a:t>/</a:t>
            </a:r>
            <a:r>
              <a:rPr lang="en-GB" sz="1600" dirty="0" smtClean="0"/>
              <a:t>, specifically Guidance </a:t>
            </a:r>
            <a:r>
              <a:rPr lang="en-GB" sz="1600" dirty="0"/>
              <a:t>S</a:t>
            </a:r>
            <a:r>
              <a:rPr lang="en-GB" sz="1600" dirty="0" smtClean="0"/>
              <a:t>heet Three: </a:t>
            </a:r>
            <a:r>
              <a:rPr lang="en-GB" sz="1600" dirty="0"/>
              <a:t>W</a:t>
            </a:r>
            <a:r>
              <a:rPr lang="en-GB" sz="1600" dirty="0" smtClean="0"/>
              <a:t>hat works? </a:t>
            </a:r>
            <a:r>
              <a:rPr lang="en-GB" sz="1600" dirty="0"/>
              <a:t>T</a:t>
            </a:r>
            <a:r>
              <a:rPr lang="en-GB" sz="1600" dirty="0" smtClean="0"/>
              <a:t>hese </a:t>
            </a:r>
            <a:r>
              <a:rPr lang="en-GB" sz="1600" dirty="0"/>
              <a:t>are the models on which the majority of UK interventions have been </a:t>
            </a:r>
            <a:r>
              <a:rPr lang="en-GB" sz="1600" dirty="0" smtClean="0"/>
              <a:t>based.</a:t>
            </a:r>
          </a:p>
          <a:p>
            <a:pPr marL="0" indent="0">
              <a:buNone/>
            </a:pPr>
            <a:r>
              <a:rPr lang="en-GB" sz="1600" dirty="0" smtClean="0"/>
              <a:t>The ‘Reflections on our ways of knowing’ tool may also be useful to </a:t>
            </a:r>
            <a:r>
              <a:rPr lang="en-GB" sz="1600" dirty="0"/>
              <a:t>promote reflection: </a:t>
            </a:r>
            <a:endParaRPr lang="en-GB" sz="1600" dirty="0" smtClean="0"/>
          </a:p>
          <a:p>
            <a:pPr marL="0" indent="0">
              <a:buNone/>
            </a:pPr>
            <a:r>
              <a:rPr lang="en-GB" sz="1600" dirty="0" smtClean="0">
                <a:hlinkClick r:id="rId4"/>
              </a:rPr>
              <a:t>http</a:t>
            </a:r>
            <a:r>
              <a:rPr lang="en-GB" sz="1600" dirty="0">
                <a:hlinkClick r:id="rId4"/>
              </a:rPr>
              <a:t>://</a:t>
            </a:r>
            <a:r>
              <a:rPr lang="en-GB" sz="1600" dirty="0" smtClean="0">
                <a:hlinkClick r:id="rId4"/>
              </a:rPr>
              <a:t>coercivecontrol.ripfa.org.uk/wp-content/uploads/Case_Study_1-Tool2-reflection_on_our_ways_of_knowing.pdf</a:t>
            </a:r>
            <a:r>
              <a:rPr lang="en-GB" sz="1600" dirty="0" smtClean="0"/>
              <a:t> </a:t>
            </a:r>
          </a:p>
        </p:txBody>
      </p:sp>
    </p:spTree>
    <p:extLst>
      <p:ext uri="{BB962C8B-B14F-4D97-AF65-F5344CB8AC3E}">
        <p14:creationId xmlns:p14="http://schemas.microsoft.com/office/powerpoint/2010/main" val="2512383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panose="020B0604020202020204" pitchFamily="34" charset="0"/>
                <a:cs typeface="Arial" panose="020B0604020202020204" pitchFamily="34" charset="0"/>
              </a:rPr>
              <a:t>Theoretical understanding and practice</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77500" lnSpcReduction="20000"/>
          </a:bodyPr>
          <a:lstStyle/>
          <a:p>
            <a:r>
              <a:rPr lang="en-GB" dirty="0" smtClean="0">
                <a:latin typeface="Arial" panose="020B0604020202020204" pitchFamily="34" charset="0"/>
                <a:cs typeface="Arial" panose="020B0604020202020204" pitchFamily="34" charset="0"/>
              </a:rPr>
              <a:t>The way we understand domestic abuse (DA)  informs what we do about it.</a:t>
            </a:r>
          </a:p>
          <a:p>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 If we understand DA as the problem of ‘faulty’ individuals - we might  try to fix, control or punish these individuals.</a:t>
            </a:r>
          </a:p>
          <a:p>
            <a:endParaRPr lang="en-GB" dirty="0" smtClean="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I</a:t>
            </a:r>
            <a:r>
              <a:rPr lang="en-GB" dirty="0" smtClean="0">
                <a:latin typeface="Arial" panose="020B0604020202020204" pitchFamily="34" charset="0"/>
                <a:cs typeface="Arial" panose="020B0604020202020204" pitchFamily="34" charset="0"/>
              </a:rPr>
              <a:t>f we understand DA as a family issue – we might try to correct family dynamics.</a:t>
            </a:r>
          </a:p>
          <a:p>
            <a:endParaRPr lang="en-GB" dirty="0" smtClean="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I</a:t>
            </a:r>
            <a:r>
              <a:rPr lang="en-GB" dirty="0" smtClean="0">
                <a:latin typeface="Arial" panose="020B0604020202020204" pitchFamily="34" charset="0"/>
                <a:cs typeface="Arial" panose="020B0604020202020204" pitchFamily="34" charset="0"/>
              </a:rPr>
              <a:t>f we see DA as a social problem – we might try to change ourselves and the world we live in.</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03013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599" y="1046276"/>
            <a:ext cx="10515600" cy="1009972"/>
          </a:xfrm>
        </p:spPr>
        <p:txBody>
          <a:bodyPr>
            <a:normAutofit/>
          </a:bodyPr>
          <a:lstStyle/>
          <a:p>
            <a:r>
              <a:rPr lang="en-GB" sz="3200" dirty="0" smtClean="0"/>
              <a:t>Theories about domestic abuse state it is due to…</a:t>
            </a:r>
            <a:endParaRPr lang="en-GB" sz="3200" dirty="0"/>
          </a:p>
        </p:txBody>
      </p:sp>
      <p:sp>
        <p:nvSpPr>
          <p:cNvPr id="3" name="Content Placeholder 2"/>
          <p:cNvSpPr>
            <a:spLocks noGrp="1"/>
          </p:cNvSpPr>
          <p:nvPr>
            <p:ph sz="half" idx="1"/>
          </p:nvPr>
        </p:nvSpPr>
        <p:spPr>
          <a:xfrm>
            <a:off x="653218" y="2296632"/>
            <a:ext cx="5595181" cy="4552833"/>
          </a:xfrm>
        </p:spPr>
        <p:txBody>
          <a:bodyPr>
            <a:noAutofit/>
          </a:bodyPr>
          <a:lstStyle/>
          <a:p>
            <a:r>
              <a:rPr lang="en-GB" sz="1800" b="1" dirty="0" smtClean="0"/>
              <a:t>Social learning theory</a:t>
            </a:r>
            <a:r>
              <a:rPr lang="en-GB" sz="1800" dirty="0" smtClean="0"/>
              <a:t> (learning; modelling, reinforcement, rewards, 'intergenerational cycle of abuse; ‘learnt helplessness’ etc.)</a:t>
            </a:r>
          </a:p>
          <a:p>
            <a:r>
              <a:rPr lang="en-GB" sz="1800" b="1" dirty="0" smtClean="0"/>
              <a:t>Personality traits / disorders </a:t>
            </a:r>
            <a:r>
              <a:rPr lang="en-GB" sz="1800" dirty="0" smtClean="0"/>
              <a:t>(e.g. narcissistic personality; psychopathology, PTSD etc.)</a:t>
            </a:r>
          </a:p>
          <a:p>
            <a:r>
              <a:rPr lang="en-GB" sz="1800" b="1" dirty="0" smtClean="0"/>
              <a:t>Family conflict theories </a:t>
            </a:r>
            <a:r>
              <a:rPr lang="en-GB" sz="1800" dirty="0" smtClean="0"/>
              <a:t> (e.g. role conflicts, conflict over scare recourses, provocation ‘general strain theory’, etc.)</a:t>
            </a:r>
          </a:p>
          <a:p>
            <a:r>
              <a:rPr lang="en-GB" sz="1800" b="1" dirty="0" smtClean="0"/>
              <a:t>Attachment theories </a:t>
            </a:r>
            <a:r>
              <a:rPr lang="en-GB" sz="1800" dirty="0" smtClean="0"/>
              <a:t>(enacting insecure attachments ,‘</a:t>
            </a:r>
            <a:r>
              <a:rPr lang="en-GB" sz="1800" dirty="0"/>
              <a:t>trauma bonding’, </a:t>
            </a:r>
            <a:r>
              <a:rPr lang="en-GB" sz="1800" dirty="0" smtClean="0"/>
              <a:t>‘Stockholm </a:t>
            </a:r>
            <a:r>
              <a:rPr lang="en-GB" sz="1800" dirty="0"/>
              <a:t>syndrome</a:t>
            </a:r>
            <a:r>
              <a:rPr lang="en-GB" sz="1800" dirty="0" smtClean="0"/>
              <a:t>’ etc.)</a:t>
            </a:r>
          </a:p>
          <a:p>
            <a:r>
              <a:rPr lang="en-GB" sz="1800" b="1" dirty="0" smtClean="0"/>
              <a:t>Biological and evolutionary factors </a:t>
            </a:r>
            <a:r>
              <a:rPr lang="en-GB" sz="1800" dirty="0" smtClean="0"/>
              <a:t>(biological sex predispositions, hormones, innate drives, ‘mate retention theory’ etc.)</a:t>
            </a:r>
          </a:p>
        </p:txBody>
      </p:sp>
      <p:sp>
        <p:nvSpPr>
          <p:cNvPr id="8" name="Content Placeholder 7"/>
          <p:cNvSpPr>
            <a:spLocks noGrp="1"/>
          </p:cNvSpPr>
          <p:nvPr>
            <p:ph sz="half" idx="2"/>
          </p:nvPr>
        </p:nvSpPr>
        <p:spPr>
          <a:xfrm>
            <a:off x="6580699" y="2225512"/>
            <a:ext cx="5480442" cy="4493261"/>
          </a:xfrm>
        </p:spPr>
        <p:txBody>
          <a:bodyPr>
            <a:noAutofit/>
          </a:bodyPr>
          <a:lstStyle/>
          <a:p>
            <a:pPr>
              <a:lnSpc>
                <a:spcPct val="110000"/>
              </a:lnSpc>
            </a:pPr>
            <a:r>
              <a:rPr lang="en-GB" sz="1800" b="1" dirty="0" smtClean="0">
                <a:latin typeface="Arial" panose="020B0604020202020204" pitchFamily="34" charset="0"/>
                <a:cs typeface="Arial" panose="020B0604020202020204" pitchFamily="34" charset="0"/>
              </a:rPr>
              <a:t>Psychoanalytic approaches,</a:t>
            </a:r>
            <a:r>
              <a:rPr lang="en-GB" sz="1800" dirty="0" smtClean="0">
                <a:latin typeface="Arial" panose="020B0604020202020204" pitchFamily="34" charset="0"/>
                <a:cs typeface="Arial" panose="020B0604020202020204" pitchFamily="34" charset="0"/>
              </a:rPr>
              <a:t> </a:t>
            </a:r>
            <a:r>
              <a:rPr lang="en-GB" sz="1800" dirty="0"/>
              <a:t>(masochistic tendencies in </a:t>
            </a:r>
            <a:r>
              <a:rPr lang="en-GB" sz="1800" dirty="0" smtClean="0"/>
              <a:t>women, </a:t>
            </a:r>
            <a:r>
              <a:rPr lang="en-GB" sz="1800" dirty="0"/>
              <a:t>fragile </a:t>
            </a:r>
            <a:r>
              <a:rPr lang="en-GB" sz="1800" dirty="0">
                <a:latin typeface="Arial" panose="020B0604020202020204" pitchFamily="34" charset="0"/>
                <a:cs typeface="Arial" panose="020B0604020202020204" pitchFamily="34" charset="0"/>
              </a:rPr>
              <a:t>masculine </a:t>
            </a:r>
            <a:r>
              <a:rPr lang="en-GB" sz="1800" dirty="0" smtClean="0">
                <a:latin typeface="Arial" panose="020B0604020202020204" pitchFamily="34" charset="0"/>
                <a:cs typeface="Arial" panose="020B0604020202020204" pitchFamily="34" charset="0"/>
              </a:rPr>
              <a:t>identities, Oedipal complex issues, ‘Big ‘M’ theory etc.)</a:t>
            </a:r>
            <a:endParaRPr lang="en-GB" sz="1800" dirty="0">
              <a:latin typeface="Arial" panose="020B0604020202020204" pitchFamily="34" charset="0"/>
              <a:cs typeface="Arial" panose="020B0604020202020204" pitchFamily="34" charset="0"/>
            </a:endParaRPr>
          </a:p>
          <a:p>
            <a:pPr>
              <a:lnSpc>
                <a:spcPct val="110000"/>
              </a:lnSpc>
            </a:pPr>
            <a:r>
              <a:rPr lang="en-GB" sz="1800" b="1" dirty="0" smtClean="0">
                <a:latin typeface="Arial" panose="020B0604020202020204" pitchFamily="34" charset="0"/>
                <a:cs typeface="Arial" panose="020B0604020202020204" pitchFamily="34" charset="0"/>
              </a:rPr>
              <a:t>Ecological model </a:t>
            </a:r>
            <a:r>
              <a:rPr lang="en-GB" sz="1800" dirty="0" smtClean="0">
                <a:latin typeface="Arial" panose="020B0604020202020204" pitchFamily="34" charset="0"/>
                <a:cs typeface="Arial" panose="020B0604020202020204" pitchFamily="34" charset="0"/>
              </a:rPr>
              <a:t>– (connects domestic violence with individual, relationships, family, community &amp; societal factors)</a:t>
            </a:r>
            <a:endParaRPr lang="en-GB" sz="1800" dirty="0">
              <a:latin typeface="Arial" panose="020B0604020202020204" pitchFamily="34" charset="0"/>
              <a:cs typeface="Arial" panose="020B0604020202020204" pitchFamily="34" charset="0"/>
            </a:endParaRPr>
          </a:p>
          <a:p>
            <a:pPr>
              <a:lnSpc>
                <a:spcPct val="110000"/>
              </a:lnSpc>
            </a:pPr>
            <a:r>
              <a:rPr lang="en-GB" sz="1800" b="1" dirty="0" smtClean="0">
                <a:latin typeface="Arial" panose="020B0604020202020204" pitchFamily="34" charset="0"/>
                <a:cs typeface="Arial" panose="020B0604020202020204" pitchFamily="34" charset="0"/>
              </a:rPr>
              <a:t>Feminist </a:t>
            </a:r>
            <a:r>
              <a:rPr lang="en-GB" sz="1800" b="1" dirty="0" smtClean="0"/>
              <a:t>theories </a:t>
            </a:r>
            <a:r>
              <a:rPr lang="en-GB" sz="1800" b="1" dirty="0" smtClean="0">
                <a:latin typeface="Arial" panose="020B0604020202020204" pitchFamily="34" charset="0"/>
                <a:cs typeface="Arial" panose="020B0604020202020204" pitchFamily="34" charset="0"/>
              </a:rPr>
              <a:t> - </a:t>
            </a:r>
            <a:r>
              <a:rPr lang="en-GB" sz="1800" dirty="0" smtClean="0">
                <a:latin typeface="Arial" panose="020B0604020202020204" pitchFamily="34" charset="0"/>
                <a:cs typeface="Arial" panose="020B0604020202020204" pitchFamily="34" charset="0"/>
              </a:rPr>
              <a:t>(domestic abuse is an expression of women’s oppression in society &amp; it is a means of maintaining gender inequality)</a:t>
            </a:r>
            <a:endParaRPr lang="en-GB" sz="1800" dirty="0">
              <a:latin typeface="Arial" panose="020B0604020202020204" pitchFamily="34" charset="0"/>
              <a:cs typeface="Arial" panose="020B0604020202020204" pitchFamily="34" charset="0"/>
            </a:endParaRPr>
          </a:p>
          <a:p>
            <a:pPr>
              <a:lnSpc>
                <a:spcPct val="110000"/>
              </a:lnSpc>
            </a:pPr>
            <a:r>
              <a:rPr lang="en-GB" sz="1800" b="1" dirty="0" smtClean="0">
                <a:latin typeface="Arial" panose="020B0604020202020204" pitchFamily="34" charset="0"/>
                <a:cs typeface="Arial" panose="020B0604020202020204" pitchFamily="34" charset="0"/>
              </a:rPr>
              <a:t>Intersectionality –</a:t>
            </a:r>
            <a:r>
              <a:rPr lang="en-GB" sz="1800" dirty="0" smtClean="0">
                <a:latin typeface="Arial" panose="020B0604020202020204" pitchFamily="34" charset="0"/>
                <a:cs typeface="Arial" panose="020B0604020202020204" pitchFamily="34" charset="0"/>
              </a:rPr>
              <a:t> (domestic abuse should be </a:t>
            </a:r>
            <a:r>
              <a:rPr lang="en-GB" sz="1800" dirty="0" smtClean="0"/>
              <a:t>understood  by combining </a:t>
            </a:r>
            <a:r>
              <a:rPr lang="en-GB" sz="1800" dirty="0" smtClean="0">
                <a:latin typeface="Arial" panose="020B0604020202020204" pitchFamily="34" charset="0"/>
                <a:cs typeface="Arial" panose="020B0604020202020204" pitchFamily="34" charset="0"/>
              </a:rPr>
              <a:t>gendered </a:t>
            </a:r>
            <a:r>
              <a:rPr lang="en-GB" sz="1800" dirty="0" smtClean="0"/>
              <a:t>axes of power with others such as </a:t>
            </a:r>
            <a:r>
              <a:rPr lang="en-GB" sz="1800" dirty="0" smtClean="0">
                <a:latin typeface="Arial" panose="020B0604020202020204" pitchFamily="34" charset="0"/>
                <a:cs typeface="Arial" panose="020B0604020202020204" pitchFamily="34" charset="0"/>
              </a:rPr>
              <a:t>race</a:t>
            </a:r>
            <a:r>
              <a:rPr lang="en-GB" sz="1800" dirty="0">
                <a:latin typeface="Arial" panose="020B0604020202020204" pitchFamily="34" charset="0"/>
                <a:cs typeface="Arial" panose="020B0604020202020204" pitchFamily="34" charset="0"/>
              </a:rPr>
              <a:t>, dis/ability, age, class, </a:t>
            </a:r>
            <a:r>
              <a:rPr lang="en-GB" sz="1800" dirty="0" smtClean="0">
                <a:latin typeface="Arial" panose="020B0604020202020204" pitchFamily="34" charset="0"/>
                <a:cs typeface="Arial" panose="020B0604020202020204" pitchFamily="34" charset="0"/>
              </a:rPr>
              <a:t>sexuality)</a:t>
            </a:r>
            <a:endParaRPr lang="en-GB" sz="1800" dirty="0" smtClean="0"/>
          </a:p>
        </p:txBody>
      </p:sp>
      <p:sp>
        <p:nvSpPr>
          <p:cNvPr id="4" name="TextBox 3"/>
          <p:cNvSpPr txBox="1"/>
          <p:nvPr/>
        </p:nvSpPr>
        <p:spPr>
          <a:xfrm>
            <a:off x="136187" y="5369668"/>
            <a:ext cx="184731" cy="369332"/>
          </a:xfrm>
          <a:prstGeom prst="rect">
            <a:avLst/>
          </a:prstGeom>
          <a:noFill/>
        </p:spPr>
        <p:txBody>
          <a:bodyPr wrap="none" rtlCol="0">
            <a:spAutoFit/>
          </a:bodyPr>
          <a:lstStyle/>
          <a:p>
            <a:endParaRPr lang="en-GB"/>
          </a:p>
        </p:txBody>
      </p:sp>
      <p:sp>
        <p:nvSpPr>
          <p:cNvPr id="5" name="TextBox 4"/>
          <p:cNvSpPr txBox="1"/>
          <p:nvPr/>
        </p:nvSpPr>
        <p:spPr>
          <a:xfrm>
            <a:off x="873760" y="1818640"/>
            <a:ext cx="3261360" cy="523220"/>
          </a:xfrm>
          <a:prstGeom prst="rect">
            <a:avLst/>
          </a:prstGeom>
          <a:noFill/>
        </p:spPr>
        <p:txBody>
          <a:bodyPr wrap="square" rtlCol="0">
            <a:spAutoFit/>
          </a:bodyPr>
          <a:lstStyle/>
          <a:p>
            <a:r>
              <a:rPr lang="en-GB" sz="2800" dirty="0" smtClean="0">
                <a:solidFill>
                  <a:schemeClr val="tx1">
                    <a:lumMod val="75000"/>
                    <a:lumOff val="25000"/>
                  </a:schemeClr>
                </a:solidFill>
                <a:latin typeface="Arial" panose="020B0604020202020204" pitchFamily="34" charset="0"/>
                <a:cs typeface="Arial" panose="020B0604020202020204" pitchFamily="34" charset="0"/>
              </a:rPr>
              <a:t>Some examples: </a:t>
            </a:r>
            <a:endParaRPr lang="en-GB" sz="28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36046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latin typeface="Arial" panose="020B0604020202020204" pitchFamily="34" charset="0"/>
                <a:cs typeface="Arial" panose="020B0604020202020204" pitchFamily="34" charset="0"/>
              </a:rPr>
              <a:t>Theories of DA can be organised in 3 main groups: </a:t>
            </a:r>
            <a:endParaRPr lang="en-GB" sz="3200" dirty="0">
              <a:latin typeface="Arial" panose="020B0604020202020204" pitchFamily="34" charset="0"/>
              <a:cs typeface="Arial" panose="020B0604020202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88843002"/>
              </p:ext>
            </p:extLst>
          </p:nvPr>
        </p:nvGraphicFramePr>
        <p:xfrm>
          <a:off x="838200" y="2161309"/>
          <a:ext cx="10117975" cy="40156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298717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GB" sz="3200" dirty="0" smtClean="0"/>
              <a:t>Ecological model of domestic abuse </a:t>
            </a:r>
            <a:r>
              <a:rPr lang="en-GB" sz="3200" dirty="0" smtClean="0"/>
              <a:t> </a:t>
            </a:r>
            <a:endParaRPr lang="en-GB" sz="3200" dirty="0"/>
          </a:p>
        </p:txBody>
      </p:sp>
      <p:sp>
        <p:nvSpPr>
          <p:cNvPr id="7" name="Rectangle 6"/>
          <p:cNvSpPr/>
          <p:nvPr/>
        </p:nvSpPr>
        <p:spPr>
          <a:xfrm>
            <a:off x="205834" y="5591491"/>
            <a:ext cx="11253349" cy="738664"/>
          </a:xfrm>
          <a:prstGeom prst="rect">
            <a:avLst/>
          </a:prstGeom>
        </p:spPr>
        <p:txBody>
          <a:bodyPr wrap="square">
            <a:spAutoFit/>
          </a:bodyPr>
          <a:lstStyle/>
          <a:p>
            <a:r>
              <a:rPr lang="en-GB" sz="1400" dirty="0" smtClean="0">
                <a:latin typeface="Arial" panose="020B0604020202020204" pitchFamily="34" charset="0"/>
                <a:ea typeface="Open Sans Light" panose="020B0306030504020204" pitchFamily="34" charset="0"/>
                <a:cs typeface="Arial" panose="020B0604020202020204" pitchFamily="34" charset="0"/>
              </a:rPr>
              <a:t>Bronfenbrenner U (1979) </a:t>
            </a:r>
            <a:r>
              <a:rPr lang="en-GB" sz="1400" i="1" dirty="0" smtClean="0">
                <a:latin typeface="Arial" panose="020B0604020202020204" pitchFamily="34" charset="0"/>
                <a:ea typeface="Open Sans Light" panose="020B0306030504020204" pitchFamily="34" charset="0"/>
                <a:cs typeface="Arial" panose="020B0604020202020204" pitchFamily="34" charset="0"/>
              </a:rPr>
              <a:t>Ecology </a:t>
            </a:r>
            <a:r>
              <a:rPr lang="en-GB" sz="1400" i="1" dirty="0">
                <a:latin typeface="Arial" panose="020B0604020202020204" pitchFamily="34" charset="0"/>
                <a:ea typeface="Open Sans Light" panose="020B0306030504020204" pitchFamily="34" charset="0"/>
                <a:cs typeface="Arial" panose="020B0604020202020204" pitchFamily="34" charset="0"/>
              </a:rPr>
              <a:t>of Human Development: Experiments by Nature and Design</a:t>
            </a:r>
            <a:r>
              <a:rPr lang="en-GB" sz="1400" dirty="0">
                <a:latin typeface="Arial" panose="020B0604020202020204" pitchFamily="34" charset="0"/>
                <a:ea typeface="Open Sans Light" panose="020B0306030504020204" pitchFamily="34" charset="0"/>
                <a:cs typeface="Arial" panose="020B0604020202020204" pitchFamily="34" charset="0"/>
              </a:rPr>
              <a:t>. Cambridge: Harvard </a:t>
            </a:r>
            <a:r>
              <a:rPr lang="en-GB" sz="1400" dirty="0" smtClean="0">
                <a:latin typeface="Arial" panose="020B0604020202020204" pitchFamily="34" charset="0"/>
                <a:ea typeface="Open Sans Light" panose="020B0306030504020204" pitchFamily="34" charset="0"/>
                <a:cs typeface="Arial" panose="020B0604020202020204" pitchFamily="34" charset="0"/>
              </a:rPr>
              <a:t>Univ. Press. Cited in Dahlberg LL, Krug EG (2002) ‘Violence-a </a:t>
            </a:r>
            <a:r>
              <a:rPr lang="en-GB" sz="1400" dirty="0">
                <a:latin typeface="Arial" panose="020B0604020202020204" pitchFamily="34" charset="0"/>
                <a:ea typeface="Open Sans Light" panose="020B0306030504020204" pitchFamily="34" charset="0"/>
                <a:cs typeface="Arial" panose="020B0604020202020204" pitchFamily="34" charset="0"/>
              </a:rPr>
              <a:t>global public health </a:t>
            </a:r>
            <a:r>
              <a:rPr lang="en-GB" sz="1400" dirty="0" smtClean="0">
                <a:latin typeface="Arial" panose="020B0604020202020204" pitchFamily="34" charset="0"/>
                <a:ea typeface="Open Sans Light" panose="020B0306030504020204" pitchFamily="34" charset="0"/>
                <a:cs typeface="Arial" panose="020B0604020202020204" pitchFamily="34" charset="0"/>
              </a:rPr>
              <a:t>problem’. In Krug </a:t>
            </a:r>
            <a:r>
              <a:rPr lang="en-GB" sz="1400" dirty="0">
                <a:latin typeface="Arial" panose="020B0604020202020204" pitchFamily="34" charset="0"/>
                <a:ea typeface="Open Sans Light" panose="020B0306030504020204" pitchFamily="34" charset="0"/>
                <a:cs typeface="Arial" panose="020B0604020202020204" pitchFamily="34" charset="0"/>
              </a:rPr>
              <a:t>E, Dahlberg LL, Mercy JA, </a:t>
            </a:r>
            <a:r>
              <a:rPr lang="en-GB" sz="1400" dirty="0" err="1">
                <a:latin typeface="Arial" panose="020B0604020202020204" pitchFamily="34" charset="0"/>
                <a:ea typeface="Open Sans Light" panose="020B0306030504020204" pitchFamily="34" charset="0"/>
                <a:cs typeface="Arial" panose="020B0604020202020204" pitchFamily="34" charset="0"/>
              </a:rPr>
              <a:t>Zwi</a:t>
            </a:r>
            <a:r>
              <a:rPr lang="en-GB" sz="1400" dirty="0">
                <a:latin typeface="Arial" panose="020B0604020202020204" pitchFamily="34" charset="0"/>
                <a:ea typeface="Open Sans Light" panose="020B0306030504020204" pitchFamily="34" charset="0"/>
                <a:cs typeface="Arial" panose="020B0604020202020204" pitchFamily="34" charset="0"/>
              </a:rPr>
              <a:t> AB, Lozano </a:t>
            </a:r>
            <a:r>
              <a:rPr lang="en-GB" sz="1400" dirty="0" smtClean="0">
                <a:latin typeface="Arial" panose="020B0604020202020204" pitchFamily="34" charset="0"/>
                <a:ea typeface="Open Sans Light" panose="020B0306030504020204" pitchFamily="34" charset="0"/>
                <a:cs typeface="Arial" panose="020B0604020202020204" pitchFamily="34" charset="0"/>
              </a:rPr>
              <a:t>R (</a:t>
            </a:r>
            <a:r>
              <a:rPr lang="en-GB" sz="1400" dirty="0" err="1" smtClean="0">
                <a:latin typeface="Arial" panose="020B0604020202020204" pitchFamily="34" charset="0"/>
                <a:ea typeface="Open Sans Light" panose="020B0306030504020204" pitchFamily="34" charset="0"/>
                <a:cs typeface="Arial" panose="020B0604020202020204" pitchFamily="34" charset="0"/>
              </a:rPr>
              <a:t>eds</a:t>
            </a:r>
            <a:r>
              <a:rPr lang="en-GB" sz="1400" dirty="0" smtClean="0">
                <a:latin typeface="Arial" panose="020B0604020202020204" pitchFamily="34" charset="0"/>
                <a:ea typeface="Open Sans Light" panose="020B0306030504020204" pitchFamily="34" charset="0"/>
                <a:cs typeface="Arial" panose="020B0604020202020204" pitchFamily="34" charset="0"/>
              </a:rPr>
              <a:t>) (2002) </a:t>
            </a:r>
            <a:r>
              <a:rPr lang="en-GB" sz="1400" i="1" dirty="0" smtClean="0">
                <a:latin typeface="Arial" panose="020B0604020202020204" pitchFamily="34" charset="0"/>
                <a:ea typeface="Open Sans Light" panose="020B0306030504020204" pitchFamily="34" charset="0"/>
                <a:cs typeface="Arial" panose="020B0604020202020204" pitchFamily="34" charset="0"/>
              </a:rPr>
              <a:t>World </a:t>
            </a:r>
            <a:r>
              <a:rPr lang="en-GB" sz="1400" i="1" dirty="0">
                <a:latin typeface="Arial" panose="020B0604020202020204" pitchFamily="34" charset="0"/>
                <a:ea typeface="Open Sans Light" panose="020B0306030504020204" pitchFamily="34" charset="0"/>
                <a:cs typeface="Arial" panose="020B0604020202020204" pitchFamily="34" charset="0"/>
              </a:rPr>
              <a:t>Report on Violence and Health</a:t>
            </a:r>
            <a:r>
              <a:rPr lang="en-GB" sz="1400" dirty="0">
                <a:latin typeface="Arial" panose="020B0604020202020204" pitchFamily="34" charset="0"/>
                <a:ea typeface="Open Sans Light" panose="020B0306030504020204" pitchFamily="34" charset="0"/>
                <a:cs typeface="Arial" panose="020B0604020202020204" pitchFamily="34" charset="0"/>
              </a:rPr>
              <a:t>. Geneva, Switzerland: World Health </a:t>
            </a:r>
            <a:r>
              <a:rPr lang="en-GB" sz="1400" dirty="0" smtClean="0">
                <a:latin typeface="Arial" panose="020B0604020202020204" pitchFamily="34" charset="0"/>
                <a:ea typeface="Open Sans Light" panose="020B0306030504020204" pitchFamily="34" charset="0"/>
                <a:cs typeface="Arial" panose="020B0604020202020204" pitchFamily="34" charset="0"/>
              </a:rPr>
              <a:t>Organization</a:t>
            </a:r>
            <a:r>
              <a:rPr lang="en-GB" sz="1400" dirty="0">
                <a:latin typeface="Arial" panose="020B0604020202020204" pitchFamily="34" charset="0"/>
                <a:ea typeface="Open Sans Light" panose="020B0306030504020204" pitchFamily="34" charset="0"/>
                <a:cs typeface="Arial" panose="020B0604020202020204" pitchFamily="34" charset="0"/>
              </a:rPr>
              <a:t>.</a:t>
            </a:r>
          </a:p>
        </p:txBody>
      </p:sp>
      <p:sp>
        <p:nvSpPr>
          <p:cNvPr id="8" name="AutoShape 4" descr="Image result for dahlberg &amp; krug 2002 ecological mode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56" name="Picture 8" descr="Image result for ecological model domestic violen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1375" y="2414736"/>
            <a:ext cx="8168026" cy="30843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300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5859" y="1312333"/>
            <a:ext cx="9303327" cy="1009972"/>
          </a:xfrm>
        </p:spPr>
        <p:txBody>
          <a:bodyPr>
            <a:normAutofit/>
          </a:bodyPr>
          <a:lstStyle/>
          <a:p>
            <a:pPr algn="ctr"/>
            <a:r>
              <a:rPr lang="en-GB" sz="3200" dirty="0" smtClean="0">
                <a:latin typeface="Arial" panose="020B0604020202020204" pitchFamily="34" charset="0"/>
                <a:cs typeface="Arial" panose="020B0604020202020204" pitchFamily="34" charset="0"/>
              </a:rPr>
              <a:t>Ecological model of domestic abuse</a:t>
            </a:r>
            <a:endParaRPr lang="en-GB" sz="3200" dirty="0">
              <a:latin typeface="Arial" panose="020B0604020202020204" pitchFamily="34" charset="0"/>
              <a:cs typeface="Arial" panose="020B0604020202020204" pitchFamily="34" charset="0"/>
            </a:endParaRPr>
          </a:p>
        </p:txBody>
      </p:sp>
      <p:sp>
        <p:nvSpPr>
          <p:cNvPr id="2" name="Rectangle 1"/>
          <p:cNvSpPr/>
          <p:nvPr/>
        </p:nvSpPr>
        <p:spPr>
          <a:xfrm>
            <a:off x="472617" y="2322305"/>
            <a:ext cx="10649812" cy="3970318"/>
          </a:xfrm>
          <a:prstGeom prst="rect">
            <a:avLst/>
          </a:prstGeom>
        </p:spPr>
        <p:txBody>
          <a:bodyPr wrap="square">
            <a:spAutoFit/>
          </a:bodyPr>
          <a:lstStyle/>
          <a:p>
            <a:r>
              <a:rPr lang="en-GB" b="1" dirty="0" smtClean="0">
                <a:latin typeface="Arial" panose="020B0604020202020204" pitchFamily="34" charset="0"/>
                <a:ea typeface="Open Sans Light" panose="020B0306030504020204" pitchFamily="34" charset="0"/>
                <a:cs typeface="Arial" panose="020B0604020202020204" pitchFamily="34" charset="0"/>
              </a:rPr>
              <a:t>Individual </a:t>
            </a:r>
            <a:r>
              <a:rPr lang="en-GB" dirty="0" smtClean="0">
                <a:latin typeface="Arial" panose="020B0604020202020204" pitchFamily="34" charset="0"/>
                <a:ea typeface="Open Sans Light" panose="020B0306030504020204" pitchFamily="34" charset="0"/>
                <a:cs typeface="Arial" panose="020B0604020202020204" pitchFamily="34" charset="0"/>
              </a:rPr>
              <a:t>-  </a:t>
            </a:r>
            <a:r>
              <a:rPr lang="en-GB" b="1" dirty="0">
                <a:latin typeface="Arial" panose="020B0604020202020204" pitchFamily="34" charset="0"/>
                <a:ea typeface="Open Sans Light" panose="020B0306030504020204" pitchFamily="34" charset="0"/>
                <a:cs typeface="Arial" panose="020B0604020202020204" pitchFamily="34" charset="0"/>
              </a:rPr>
              <a:t>biological and personal history factors</a:t>
            </a:r>
            <a:r>
              <a:rPr lang="en-GB" dirty="0">
                <a:latin typeface="Arial" panose="020B0604020202020204" pitchFamily="34" charset="0"/>
                <a:ea typeface="Open Sans Light" panose="020B0306030504020204" pitchFamily="34" charset="0"/>
                <a:cs typeface="Arial" panose="020B0604020202020204" pitchFamily="34" charset="0"/>
              </a:rPr>
              <a:t>; such as age, education, </a:t>
            </a:r>
            <a:r>
              <a:rPr lang="en-GB" dirty="0" smtClean="0">
                <a:latin typeface="Arial" panose="020B0604020202020204" pitchFamily="34" charset="0"/>
                <a:ea typeface="Open Sans Light" panose="020B0306030504020204" pitchFamily="34" charset="0"/>
                <a:cs typeface="Arial" panose="020B0604020202020204" pitchFamily="34" charset="0"/>
              </a:rPr>
              <a:t>income, substance </a:t>
            </a:r>
            <a:r>
              <a:rPr lang="en-GB" dirty="0">
                <a:latin typeface="Arial" panose="020B0604020202020204" pitchFamily="34" charset="0"/>
                <a:ea typeface="Open Sans Light" panose="020B0306030504020204" pitchFamily="34" charset="0"/>
                <a:cs typeface="Arial" panose="020B0604020202020204" pitchFamily="34" charset="0"/>
              </a:rPr>
              <a:t>use, or history of abuse, that increase the likelihood of becoming a </a:t>
            </a:r>
            <a:r>
              <a:rPr lang="en-GB" dirty="0" smtClean="0">
                <a:latin typeface="Arial" panose="020B0604020202020204" pitchFamily="34" charset="0"/>
                <a:ea typeface="Open Sans Light" panose="020B0306030504020204" pitchFamily="34" charset="0"/>
                <a:cs typeface="Arial" panose="020B0604020202020204" pitchFamily="34" charset="0"/>
              </a:rPr>
              <a:t>victim or </a:t>
            </a:r>
            <a:r>
              <a:rPr lang="en-GB" dirty="0">
                <a:latin typeface="Arial" panose="020B0604020202020204" pitchFamily="34" charset="0"/>
                <a:ea typeface="Open Sans Light" panose="020B0306030504020204" pitchFamily="34" charset="0"/>
                <a:cs typeface="Arial" panose="020B0604020202020204" pitchFamily="34" charset="0"/>
              </a:rPr>
              <a:t>perpetrator of violence</a:t>
            </a:r>
            <a:r>
              <a:rPr lang="en-GB" dirty="0" smtClean="0">
                <a:latin typeface="Arial" panose="020B0604020202020204" pitchFamily="34" charset="0"/>
                <a:ea typeface="Open Sans Light" panose="020B0306030504020204" pitchFamily="34" charset="0"/>
                <a:cs typeface="Arial" panose="020B0604020202020204" pitchFamily="34" charset="0"/>
              </a:rPr>
              <a:t>.</a:t>
            </a:r>
          </a:p>
          <a:p>
            <a:endParaRPr lang="en-GB" dirty="0">
              <a:latin typeface="Arial" panose="020B0604020202020204" pitchFamily="34" charset="0"/>
              <a:ea typeface="Open Sans Light" panose="020B0306030504020204" pitchFamily="34" charset="0"/>
              <a:cs typeface="Arial" panose="020B0604020202020204" pitchFamily="34" charset="0"/>
            </a:endParaRPr>
          </a:p>
          <a:p>
            <a:r>
              <a:rPr lang="en-GB" b="1" dirty="0" smtClean="0">
                <a:latin typeface="Arial" panose="020B0604020202020204" pitchFamily="34" charset="0"/>
                <a:ea typeface="Open Sans Light" panose="020B0306030504020204" pitchFamily="34" charset="0"/>
                <a:cs typeface="Arial" panose="020B0604020202020204" pitchFamily="34" charset="0"/>
              </a:rPr>
              <a:t>Relationship </a:t>
            </a:r>
            <a:r>
              <a:rPr lang="en-GB" dirty="0" smtClean="0">
                <a:latin typeface="Arial" panose="020B0604020202020204" pitchFamily="34" charset="0"/>
                <a:ea typeface="Open Sans Light" panose="020B0306030504020204" pitchFamily="34" charset="0"/>
                <a:cs typeface="Arial" panose="020B0604020202020204" pitchFamily="34" charset="0"/>
              </a:rPr>
              <a:t>-</a:t>
            </a:r>
            <a:r>
              <a:rPr lang="en-GB" b="1" dirty="0" smtClean="0">
                <a:latin typeface="Arial" panose="020B0604020202020204" pitchFamily="34" charset="0"/>
                <a:ea typeface="Open Sans Light" panose="020B0306030504020204" pitchFamily="34" charset="0"/>
                <a:cs typeface="Arial" panose="020B0604020202020204" pitchFamily="34" charset="0"/>
              </a:rPr>
              <a:t> </a:t>
            </a:r>
            <a:r>
              <a:rPr lang="en-GB" dirty="0" smtClean="0">
                <a:latin typeface="Arial" panose="020B0604020202020204" pitchFamily="34" charset="0"/>
                <a:ea typeface="Open Sans Light" panose="020B0306030504020204" pitchFamily="34" charset="0"/>
                <a:cs typeface="Arial" panose="020B0604020202020204" pitchFamily="34" charset="0"/>
              </a:rPr>
              <a:t>Examines </a:t>
            </a:r>
            <a:r>
              <a:rPr lang="en-GB" b="1" dirty="0">
                <a:latin typeface="Arial" panose="020B0604020202020204" pitchFamily="34" charset="0"/>
                <a:ea typeface="Open Sans Light" panose="020B0306030504020204" pitchFamily="34" charset="0"/>
                <a:cs typeface="Arial" panose="020B0604020202020204" pitchFamily="34" charset="0"/>
              </a:rPr>
              <a:t>close relationships </a:t>
            </a:r>
            <a:r>
              <a:rPr lang="en-GB" dirty="0">
                <a:latin typeface="Arial" panose="020B0604020202020204" pitchFamily="34" charset="0"/>
                <a:ea typeface="Open Sans Light" panose="020B0306030504020204" pitchFamily="34" charset="0"/>
                <a:cs typeface="Arial" panose="020B0604020202020204" pitchFamily="34" charset="0"/>
              </a:rPr>
              <a:t>that may increase the risk of experiencing violence </a:t>
            </a:r>
            <a:r>
              <a:rPr lang="en-GB" dirty="0" smtClean="0">
                <a:latin typeface="Arial" panose="020B0604020202020204" pitchFamily="34" charset="0"/>
                <a:ea typeface="Open Sans Light" panose="020B0306030504020204" pitchFamily="34" charset="0"/>
                <a:cs typeface="Arial" panose="020B0604020202020204" pitchFamily="34" charset="0"/>
              </a:rPr>
              <a:t>as a </a:t>
            </a:r>
            <a:r>
              <a:rPr lang="en-GB" dirty="0">
                <a:latin typeface="Arial" panose="020B0604020202020204" pitchFamily="34" charset="0"/>
                <a:ea typeface="Open Sans Light" panose="020B0306030504020204" pitchFamily="34" charset="0"/>
                <a:cs typeface="Arial" panose="020B0604020202020204" pitchFamily="34" charset="0"/>
              </a:rPr>
              <a:t>victim or perpetrator. A person’s closest social circle-peers, partners and </a:t>
            </a:r>
            <a:r>
              <a:rPr lang="en-GB" dirty="0" smtClean="0">
                <a:latin typeface="Arial" panose="020B0604020202020204" pitchFamily="34" charset="0"/>
                <a:ea typeface="Open Sans Light" panose="020B0306030504020204" pitchFamily="34" charset="0"/>
                <a:cs typeface="Arial" panose="020B0604020202020204" pitchFamily="34" charset="0"/>
              </a:rPr>
              <a:t>family members-influences </a:t>
            </a:r>
            <a:r>
              <a:rPr lang="en-GB" dirty="0">
                <a:latin typeface="Arial" panose="020B0604020202020204" pitchFamily="34" charset="0"/>
                <a:ea typeface="Open Sans Light" panose="020B0306030504020204" pitchFamily="34" charset="0"/>
                <a:cs typeface="Arial" panose="020B0604020202020204" pitchFamily="34" charset="0"/>
              </a:rPr>
              <a:t>their </a:t>
            </a:r>
            <a:r>
              <a:rPr lang="en-GB" dirty="0" smtClean="0">
                <a:latin typeface="Arial" panose="020B0604020202020204" pitchFamily="34" charset="0"/>
                <a:ea typeface="Open Sans Light" panose="020B0306030504020204" pitchFamily="34" charset="0"/>
                <a:cs typeface="Arial" panose="020B0604020202020204" pitchFamily="34" charset="0"/>
              </a:rPr>
              <a:t>behaviour </a:t>
            </a:r>
            <a:r>
              <a:rPr lang="en-GB" dirty="0">
                <a:latin typeface="Arial" panose="020B0604020202020204" pitchFamily="34" charset="0"/>
                <a:ea typeface="Open Sans Light" panose="020B0306030504020204" pitchFamily="34" charset="0"/>
                <a:cs typeface="Arial" panose="020B0604020202020204" pitchFamily="34" charset="0"/>
              </a:rPr>
              <a:t>and contributes to their range of </a:t>
            </a:r>
            <a:r>
              <a:rPr lang="en-GB" dirty="0" smtClean="0">
                <a:latin typeface="Arial" panose="020B0604020202020204" pitchFamily="34" charset="0"/>
                <a:ea typeface="Open Sans Light" panose="020B0306030504020204" pitchFamily="34" charset="0"/>
                <a:cs typeface="Arial" panose="020B0604020202020204" pitchFamily="34" charset="0"/>
              </a:rPr>
              <a:t>experience.</a:t>
            </a:r>
          </a:p>
          <a:p>
            <a:endParaRPr lang="en-GB" dirty="0" smtClean="0">
              <a:latin typeface="Arial" panose="020B0604020202020204" pitchFamily="34" charset="0"/>
              <a:ea typeface="Open Sans Light" panose="020B0306030504020204" pitchFamily="34" charset="0"/>
              <a:cs typeface="Arial" panose="020B0604020202020204" pitchFamily="34" charset="0"/>
            </a:endParaRPr>
          </a:p>
          <a:p>
            <a:r>
              <a:rPr lang="en-GB" b="1" dirty="0" smtClean="0">
                <a:latin typeface="Arial" panose="020B0604020202020204" pitchFamily="34" charset="0"/>
                <a:ea typeface="Open Sans Light" panose="020B0306030504020204" pitchFamily="34" charset="0"/>
                <a:cs typeface="Arial" panose="020B0604020202020204" pitchFamily="34" charset="0"/>
              </a:rPr>
              <a:t>Community </a:t>
            </a:r>
            <a:r>
              <a:rPr lang="en-GB" dirty="0" smtClean="0">
                <a:latin typeface="Arial" panose="020B0604020202020204" pitchFamily="34" charset="0"/>
                <a:ea typeface="Open Sans Light" panose="020B0306030504020204" pitchFamily="34" charset="0"/>
                <a:cs typeface="Arial" panose="020B0604020202020204" pitchFamily="34" charset="0"/>
              </a:rPr>
              <a:t>- Explores the settings, such as schools, workplaces, and neighbourhoods, in which social </a:t>
            </a:r>
            <a:r>
              <a:rPr lang="en-GB" dirty="0">
                <a:latin typeface="Arial" panose="020B0604020202020204" pitchFamily="34" charset="0"/>
                <a:ea typeface="Open Sans Light" panose="020B0306030504020204" pitchFamily="34" charset="0"/>
                <a:cs typeface="Arial" panose="020B0604020202020204" pitchFamily="34" charset="0"/>
              </a:rPr>
              <a:t>relationships occur and seeks to identify the characteristics of these </a:t>
            </a:r>
            <a:r>
              <a:rPr lang="en-GB" dirty="0" smtClean="0">
                <a:latin typeface="Arial" panose="020B0604020202020204" pitchFamily="34" charset="0"/>
                <a:ea typeface="Open Sans Light" panose="020B0306030504020204" pitchFamily="34" charset="0"/>
                <a:cs typeface="Arial" panose="020B0604020202020204" pitchFamily="34" charset="0"/>
              </a:rPr>
              <a:t>settings that </a:t>
            </a:r>
            <a:r>
              <a:rPr lang="en-GB" dirty="0">
                <a:latin typeface="Arial" panose="020B0604020202020204" pitchFamily="34" charset="0"/>
                <a:ea typeface="Open Sans Light" panose="020B0306030504020204" pitchFamily="34" charset="0"/>
                <a:cs typeface="Arial" panose="020B0604020202020204" pitchFamily="34" charset="0"/>
              </a:rPr>
              <a:t>are associated with becoming victims or perpetrators of violence</a:t>
            </a:r>
            <a:r>
              <a:rPr lang="en-GB" dirty="0" smtClean="0">
                <a:latin typeface="Arial" panose="020B0604020202020204" pitchFamily="34" charset="0"/>
                <a:ea typeface="Open Sans Light" panose="020B0306030504020204" pitchFamily="34" charset="0"/>
                <a:cs typeface="Arial" panose="020B0604020202020204" pitchFamily="34" charset="0"/>
              </a:rPr>
              <a:t>.</a:t>
            </a:r>
          </a:p>
          <a:p>
            <a:endParaRPr lang="en-GB" dirty="0">
              <a:latin typeface="Arial" panose="020B0604020202020204" pitchFamily="34" charset="0"/>
              <a:ea typeface="Open Sans Light" panose="020B0306030504020204" pitchFamily="34" charset="0"/>
              <a:cs typeface="Arial" panose="020B0604020202020204" pitchFamily="34" charset="0"/>
            </a:endParaRPr>
          </a:p>
          <a:p>
            <a:r>
              <a:rPr lang="en-GB" b="1" dirty="0" smtClean="0">
                <a:latin typeface="Arial" panose="020B0604020202020204" pitchFamily="34" charset="0"/>
                <a:ea typeface="Open Sans Light" panose="020B0306030504020204" pitchFamily="34" charset="0"/>
                <a:cs typeface="Arial" panose="020B0604020202020204" pitchFamily="34" charset="0"/>
              </a:rPr>
              <a:t>Societal</a:t>
            </a:r>
            <a:r>
              <a:rPr lang="en-GB" dirty="0" smtClean="0">
                <a:latin typeface="Arial" panose="020B0604020202020204" pitchFamily="34" charset="0"/>
                <a:ea typeface="Open Sans Light" panose="020B0306030504020204" pitchFamily="34" charset="0"/>
                <a:cs typeface="Arial" panose="020B0604020202020204" pitchFamily="34" charset="0"/>
              </a:rPr>
              <a:t> - Looks </a:t>
            </a:r>
            <a:r>
              <a:rPr lang="en-GB" dirty="0">
                <a:latin typeface="Arial" panose="020B0604020202020204" pitchFamily="34" charset="0"/>
                <a:ea typeface="Open Sans Light" panose="020B0306030504020204" pitchFamily="34" charset="0"/>
                <a:cs typeface="Arial" panose="020B0604020202020204" pitchFamily="34" charset="0"/>
              </a:rPr>
              <a:t>at the broad societal factors, such as health, economic, educational and </a:t>
            </a:r>
            <a:r>
              <a:rPr lang="en-GB" dirty="0" smtClean="0">
                <a:latin typeface="Arial" panose="020B0604020202020204" pitchFamily="34" charset="0"/>
                <a:ea typeface="Open Sans Light" panose="020B0306030504020204" pitchFamily="34" charset="0"/>
                <a:cs typeface="Arial" panose="020B0604020202020204" pitchFamily="34" charset="0"/>
              </a:rPr>
              <a:t>social policies</a:t>
            </a:r>
            <a:r>
              <a:rPr lang="en-GB" dirty="0">
                <a:latin typeface="Arial" panose="020B0604020202020204" pitchFamily="34" charset="0"/>
                <a:ea typeface="Open Sans Light" panose="020B0306030504020204" pitchFamily="34" charset="0"/>
                <a:cs typeface="Arial" panose="020B0604020202020204" pitchFamily="34" charset="0"/>
              </a:rPr>
              <a:t>, that help create a climate in which violence is encouraged or inhibited </a:t>
            </a:r>
            <a:r>
              <a:rPr lang="en-GB" dirty="0" smtClean="0">
                <a:latin typeface="Arial" panose="020B0604020202020204" pitchFamily="34" charset="0"/>
                <a:ea typeface="Open Sans Light" panose="020B0306030504020204" pitchFamily="34" charset="0"/>
                <a:cs typeface="Arial" panose="020B0604020202020204" pitchFamily="34" charset="0"/>
              </a:rPr>
              <a:t>and help </a:t>
            </a:r>
            <a:r>
              <a:rPr lang="en-GB" dirty="0">
                <a:latin typeface="Arial" panose="020B0604020202020204" pitchFamily="34" charset="0"/>
                <a:ea typeface="Open Sans Light" panose="020B0306030504020204" pitchFamily="34" charset="0"/>
                <a:cs typeface="Arial" panose="020B0604020202020204" pitchFamily="34" charset="0"/>
              </a:rPr>
              <a:t>to maintain economic or social inequalities between groups in society. </a:t>
            </a:r>
          </a:p>
        </p:txBody>
      </p:sp>
    </p:spTree>
    <p:extLst>
      <p:ext uri="{BB962C8B-B14F-4D97-AF65-F5344CB8AC3E}">
        <p14:creationId xmlns:p14="http://schemas.microsoft.com/office/powerpoint/2010/main" val="9232338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21327" y="2908377"/>
            <a:ext cx="10515600" cy="1009972"/>
          </a:xfrm>
        </p:spPr>
        <p:txBody>
          <a:bodyPr>
            <a:normAutofit fontScale="90000"/>
          </a:bodyPr>
          <a:lstStyle/>
          <a:p>
            <a:pPr algn="ctr"/>
            <a:r>
              <a:rPr lang="en-GB" dirty="0" smtClean="0"/>
              <a:t/>
            </a:r>
            <a:br>
              <a:rPr lang="en-GB" dirty="0" smtClean="0"/>
            </a:br>
            <a:r>
              <a:rPr lang="en-GB" dirty="0" smtClean="0">
                <a:latin typeface="Arial" panose="020B0604020202020204" pitchFamily="34" charset="0"/>
                <a:cs typeface="Arial" panose="020B0604020202020204" pitchFamily="34" charset="0"/>
              </a:rPr>
              <a:t>How did it all begin?  - Historical roots to domestic abuse explanations</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05433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latin typeface="Arial" panose="020B0604020202020204" pitchFamily="34" charset="0"/>
                <a:cs typeface="Arial" panose="020B0604020202020204" pitchFamily="34" charset="0"/>
              </a:rPr>
              <a:t>Long western tradition of legitimising control &amp; violence against women within the family   </a:t>
            </a:r>
            <a:endParaRPr lang="en-GB"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2552700"/>
            <a:ext cx="8122920" cy="3624262"/>
          </a:xfrm>
        </p:spPr>
        <p:txBody>
          <a:bodyPr>
            <a:noAutofit/>
          </a:bodyPr>
          <a:lstStyle/>
          <a:p>
            <a:r>
              <a:rPr lang="en-GB" sz="2400" dirty="0" smtClean="0">
                <a:latin typeface="Arial" panose="020B0604020202020204" pitchFamily="34" charset="0"/>
                <a:cs typeface="Arial" panose="020B0604020202020204" pitchFamily="34" charset="0"/>
              </a:rPr>
              <a:t>Roman law gave men the right to chastise their wives, even to the point of death.</a:t>
            </a:r>
            <a:endParaRPr lang="en-GB" sz="2400" dirty="0">
              <a:latin typeface="Arial" panose="020B0604020202020204" pitchFamily="34" charset="0"/>
              <a:cs typeface="Arial" panose="020B0604020202020204" pitchFamily="34" charset="0"/>
            </a:endParaRPr>
          </a:p>
          <a:p>
            <a:pPr marL="0" indent="0">
              <a:buNone/>
            </a:pPr>
            <a:r>
              <a:rPr lang="en-GB" sz="2400" dirty="0" smtClean="0">
                <a:latin typeface="Arial" panose="020B0604020202020204" pitchFamily="34" charset="0"/>
                <a:cs typeface="Arial" panose="020B0604020202020204" pitchFamily="34" charset="0"/>
              </a:rPr>
              <a:t>(Stedman B (1917) ‘Right of Husband to Chastise Wife’. </a:t>
            </a:r>
            <a:r>
              <a:rPr lang="en-GB" sz="2400" i="1" dirty="0" smtClean="0">
                <a:latin typeface="Arial" panose="020B0604020202020204" pitchFamily="34" charset="0"/>
                <a:cs typeface="Arial" panose="020B0604020202020204" pitchFamily="34" charset="0"/>
              </a:rPr>
              <a:t>Virginia Law Register</a:t>
            </a:r>
            <a:r>
              <a:rPr lang="en-GB" sz="2400" dirty="0" smtClean="0">
                <a:latin typeface="Arial" panose="020B0604020202020204" pitchFamily="34" charset="0"/>
                <a:cs typeface="Arial" panose="020B0604020202020204" pitchFamily="34" charset="0"/>
              </a:rPr>
              <a:t> 3 (4) 241). </a:t>
            </a:r>
          </a:p>
          <a:p>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Until late nineteenth century, English common law “gave the husband the right to “command his wife’s obedience, and subject her to corporal punishment or ‘chastisement’ if she defied his authority.” </a:t>
            </a:r>
          </a:p>
          <a:p>
            <a:pPr marL="0" indent="0">
              <a:buNone/>
            </a:pP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Tuerkheimer</a:t>
            </a:r>
            <a:r>
              <a:rPr lang="en-GB" sz="2400" dirty="0" smtClean="0">
                <a:latin typeface="Arial" panose="020B0604020202020204" pitchFamily="34" charset="0"/>
                <a:cs typeface="Arial" panose="020B0604020202020204" pitchFamily="34" charset="0"/>
              </a:rPr>
              <a:t>, 2004, citing Siegel, 1996)</a:t>
            </a:r>
          </a:p>
        </p:txBody>
      </p:sp>
      <p:pic>
        <p:nvPicPr>
          <p:cNvPr id="4" name="Picture 3" descr="http://static.guim.co.uk/sys-images/Guardian/Pix/pictures/2014/11/25/1416911022494/9676de3f-44de-4037-8c91-47c0ad3dd7ab-1020x612.jpe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35840" y="2711061"/>
            <a:ext cx="2843057" cy="1901065"/>
          </a:xfrm>
          <a:prstGeom prst="rect">
            <a:avLst/>
          </a:prstGeom>
          <a:noFill/>
          <a:ln>
            <a:noFill/>
          </a:ln>
        </p:spPr>
      </p:pic>
      <p:sp>
        <p:nvSpPr>
          <p:cNvPr id="5" name="TextBox 4"/>
          <p:cNvSpPr txBox="1"/>
          <p:nvPr/>
        </p:nvSpPr>
        <p:spPr>
          <a:xfrm>
            <a:off x="9135840" y="4612126"/>
            <a:ext cx="2705909" cy="2308324"/>
          </a:xfrm>
          <a:prstGeom prst="rect">
            <a:avLst/>
          </a:prstGeom>
          <a:noFill/>
        </p:spPr>
        <p:txBody>
          <a:bodyPr wrap="square" rtlCol="0">
            <a:spAutoFit/>
          </a:bodyPr>
          <a:lstStyle/>
          <a:p>
            <a:pPr fontAlgn="ctr"/>
            <a:r>
              <a:rPr lang="en-GB" sz="1600" b="1" dirty="0" smtClean="0">
                <a:latin typeface="Arial" panose="020B0604020202020204" pitchFamily="34" charset="0"/>
                <a:ea typeface="Open Sans Light" panose="020B0306030504020204" pitchFamily="34" charset="0"/>
                <a:cs typeface="Arial" panose="020B0604020202020204" pitchFamily="34" charset="0"/>
              </a:rPr>
              <a:t>1857</a:t>
            </a:r>
            <a:r>
              <a:rPr lang="en-GB" sz="1600" dirty="0" smtClean="0">
                <a:latin typeface="Arial" panose="020B0604020202020204" pitchFamily="34" charset="0"/>
                <a:ea typeface="Open Sans Light" panose="020B0306030504020204" pitchFamily="34" charset="0"/>
                <a:cs typeface="Arial" panose="020B0604020202020204" pitchFamily="34" charset="0"/>
              </a:rPr>
              <a:t>, </a:t>
            </a:r>
            <a:r>
              <a:rPr lang="en-GB" sz="1600" b="1" dirty="0" smtClean="0">
                <a:latin typeface="Arial" panose="020B0604020202020204" pitchFamily="34" charset="0"/>
                <a:ea typeface="Open Sans Light" panose="020B0306030504020204" pitchFamily="34" charset="0"/>
                <a:cs typeface="Arial" panose="020B0604020202020204" pitchFamily="34" charset="0"/>
              </a:rPr>
              <a:t>Rule </a:t>
            </a:r>
            <a:r>
              <a:rPr lang="en-GB" sz="1600" b="1" dirty="0">
                <a:latin typeface="Arial" panose="020B0604020202020204" pitchFamily="34" charset="0"/>
                <a:ea typeface="Open Sans Light" panose="020B0306030504020204" pitchFamily="34" charset="0"/>
                <a:cs typeface="Arial" panose="020B0604020202020204" pitchFamily="34" charset="0"/>
              </a:rPr>
              <a:t>of Thumb</a:t>
            </a:r>
            <a:endParaRPr lang="en-GB" sz="1600" dirty="0">
              <a:latin typeface="Arial" panose="020B0604020202020204" pitchFamily="34" charset="0"/>
              <a:ea typeface="Open Sans Light" panose="020B0306030504020204" pitchFamily="34" charset="0"/>
              <a:cs typeface="Arial" panose="020B0604020202020204" pitchFamily="34" charset="0"/>
            </a:endParaRPr>
          </a:p>
          <a:p>
            <a:pPr fontAlgn="ctr"/>
            <a:r>
              <a:rPr lang="en-GB" sz="1600" dirty="0">
                <a:latin typeface="Arial" panose="020B0604020202020204" pitchFamily="34" charset="0"/>
                <a:ea typeface="Open Sans Light" panose="020B0306030504020204" pitchFamily="34" charset="0"/>
                <a:cs typeface="Arial" panose="020B0604020202020204" pitchFamily="34" charset="0"/>
              </a:rPr>
              <a:t>A judge reportedly states that a man may beat his wife so long as he uses 'a rod not thicker than his thumb'. Many people consider this to be common law throughout the 19th century.</a:t>
            </a:r>
          </a:p>
        </p:txBody>
      </p:sp>
    </p:spTree>
    <p:extLst>
      <p:ext uri="{BB962C8B-B14F-4D97-AF65-F5344CB8AC3E}">
        <p14:creationId xmlns:p14="http://schemas.microsoft.com/office/powerpoint/2010/main" val="25568003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panose="020B0604020202020204" pitchFamily="34" charset="0"/>
                <a:cs typeface="Arial" panose="020B0604020202020204" pitchFamily="34" charset="0"/>
              </a:rPr>
              <a:t>1960s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r>
              <a:rPr lang="en-GB" dirty="0" smtClean="0">
                <a:latin typeface="Arial" panose="020B0604020202020204" pitchFamily="34" charset="0"/>
                <a:cs typeface="Arial" panose="020B0604020202020204" pitchFamily="34" charset="0"/>
              </a:rPr>
              <a:t>The term domestic violence did not exist.</a:t>
            </a:r>
          </a:p>
          <a:p>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Judges and police officers viewed wife beating as a trivial offense—both would tell husbands to calm down and wives to stop annoying them.</a:t>
            </a:r>
          </a:p>
          <a:p>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Psychiatrists saw DA as a pathology of individual (defective) men and women.</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2386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TotalTime>
  <Words>2304</Words>
  <Application>Microsoft Office PowerPoint</Application>
  <PresentationFormat>Widescreen</PresentationFormat>
  <Paragraphs>153</Paragraphs>
  <Slides>19</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Open Sans Light</vt:lpstr>
      <vt:lpstr>Wingdings</vt:lpstr>
      <vt:lpstr>Office Theme</vt:lpstr>
      <vt:lpstr>Historical theory of domestic abuse</vt:lpstr>
      <vt:lpstr>Theoretical understanding and practice</vt:lpstr>
      <vt:lpstr>Theories about domestic abuse state it is due to…</vt:lpstr>
      <vt:lpstr>Theories of DA can be organised in 3 main groups: </vt:lpstr>
      <vt:lpstr>Ecological model of domestic abuse  </vt:lpstr>
      <vt:lpstr>Ecological model of domestic abuse</vt:lpstr>
      <vt:lpstr> How did it all begin?  - Historical roots to domestic abuse explanations</vt:lpstr>
      <vt:lpstr>Long western tradition of legitimising control &amp; violence against women within the family   </vt:lpstr>
      <vt:lpstr>1960s</vt:lpstr>
      <vt:lpstr>1970s + Biology normalising male abuse</vt:lpstr>
      <vt:lpstr> More justifications of male abuse</vt:lpstr>
      <vt:lpstr>1970s - Victim blaming </vt:lpstr>
      <vt:lpstr>PowerPoint Presentation</vt:lpstr>
      <vt:lpstr>1970s also marked the beginning of the women’s movement</vt:lpstr>
      <vt:lpstr>1970s and 1980s </vt:lpstr>
      <vt:lpstr>Criticisms: </vt:lpstr>
      <vt:lpstr>1980s until today – social sciences models </vt:lpstr>
      <vt:lpstr>1980s until today – feminist models</vt:lpstr>
      <vt:lpstr>Conclusions</vt:lpstr>
    </vt:vector>
  </TitlesOfParts>
  <Company>The Dartington Hall Trust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Lindsey Pike</dc:creator>
  <cp:lastModifiedBy>Lindsey Pike</cp:lastModifiedBy>
  <cp:revision>36</cp:revision>
  <dcterms:created xsi:type="dcterms:W3CDTF">2016-11-04T17:39:35Z</dcterms:created>
  <dcterms:modified xsi:type="dcterms:W3CDTF">2017-01-06T12:03:52Z</dcterms:modified>
</cp:coreProperties>
</file>